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1442" r:id="rId2"/>
    <p:sldId id="1528" r:id="rId3"/>
    <p:sldId id="1545" r:id="rId4"/>
    <p:sldId id="1546" r:id="rId5"/>
    <p:sldId id="154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8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9D12B4-75B2-4CD2-9C79-EB19502ED0A7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4952D7-B9C0-4780-922E-15B2F68E1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4353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CAC7120-7612-4436-AA2D-7AD9675AA2AE}" type="slidenum">
              <a:rPr lang="en-GB" altLang="en-US" smtClean="0"/>
              <a:pPr/>
              <a:t>1</a:t>
            </a:fld>
            <a:endParaRPr lang="en-GB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8336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F9744-F429-EAD1-62E3-D98C34FCFA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6DE041-9FF4-8BE8-0CDF-3B71D7CBE9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BE39C7-C266-7729-A025-BECF0155A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087C5-EAC6-4AFC-95FD-BAF4382ED08C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08B8CA-9315-2C17-769C-263CA7892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403FE8-6515-963F-D505-CC50E28EF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D1FF0-EEB8-48D8-AA7D-E5A6B5FCBD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1435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52A92-03A8-C3AC-EA56-F9857969D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2A2F6A-AF34-6F71-B42B-71040A9170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2206A-BB8C-4714-F911-EE9B786C3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087C5-EAC6-4AFC-95FD-BAF4382ED08C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1D61CD-2921-0346-00B8-85E9E0646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349A77-1C44-38F0-61AC-3B57ECBB7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D1FF0-EEB8-48D8-AA7D-E5A6B5FCBD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0339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70666C-CC70-A2EA-0EDE-3E078B7FED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CB184E-4637-5DB3-3CE5-97E08FFB2F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ED64A4-8A9C-AFF3-69E3-21DDD79EF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087C5-EAC6-4AFC-95FD-BAF4382ED08C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6B9DFF-D1F7-854D-9D2D-72B608D8F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2538E-8F83-7F50-C230-192CB70F7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D1FF0-EEB8-48D8-AA7D-E5A6B5FCBD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4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C3CC0-B899-4586-3F53-3560E1585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31D24-A00F-D182-B018-E132B88B58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E8FF6-411D-B59C-9AAE-90BC722B7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087C5-EAC6-4AFC-95FD-BAF4382ED08C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577C8C-8B3F-97DE-0404-421BDE052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459AC7-C02D-C76F-5812-F89B8EB11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D1FF0-EEB8-48D8-AA7D-E5A6B5FCBD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160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68E1C-CCE9-61A0-1630-5202F123E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C104BB-3154-5455-B539-86F2EA5D2D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C3F504-9651-0453-F6D2-2DD21EB18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087C5-EAC6-4AFC-95FD-BAF4382ED08C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11D451-EA6F-0A2F-7EB3-E3250DB5E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44DAE8-AC8C-B278-27DD-BE1BB4D6D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D1FF0-EEB8-48D8-AA7D-E5A6B5FCBD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228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119A4-0A67-EB92-F125-29AE19CDF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E6FEF-5835-2B51-C7AF-4BDCF0C2B4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28CB11-6414-D1EE-CE65-F50D6A5575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E39FD6-6132-E3E5-F965-1BF4AE91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087C5-EAC6-4AFC-95FD-BAF4382ED08C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084466-DECA-CC64-0CEB-AC7E002C5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8AF0E1-BA98-CD84-6A2D-9E160EBD9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D1FF0-EEB8-48D8-AA7D-E5A6B5FCBD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99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A8174-25DE-2919-F703-731467DCD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CE89EF-8B1D-7498-DC2B-BCEB38268E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7033CC-2CCC-D027-2014-2037224F67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F3E645-2896-8E51-2076-FFC4541530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4C782C-4BE7-2A62-EB82-D417BA4685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ABF07A-541D-2EB8-CFCF-2AB4E5E2E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087C5-EAC6-4AFC-95FD-BAF4382ED08C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BB18FC-B730-DD0D-6386-6376419A0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424F36-BD81-39D7-1816-4847B632D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D1FF0-EEB8-48D8-AA7D-E5A6B5FCBD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9213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C4D09-DB5B-1473-498A-A1A42E916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AF37C5-52C0-5620-72FB-47305EFC4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087C5-EAC6-4AFC-95FD-BAF4382ED08C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B31822-1212-5CBE-D71D-8974E388C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53FEA0-4728-4CC0-12EA-9CDE918D5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D1FF0-EEB8-48D8-AA7D-E5A6B5FCBD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342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D432E2-2081-3B03-2FF4-7FBDF6479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087C5-EAC6-4AFC-95FD-BAF4382ED08C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FC1D21-8BD5-D016-8A61-972C75132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0B1825-8660-0EF2-C6D0-02C130C23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D1FF0-EEB8-48D8-AA7D-E5A6B5FCBD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650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34F8F-492F-0886-DA03-D69E7779A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35B52-C1A0-986D-91FE-2390899F8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170A93-1AC6-38FF-570C-6C2B2CDE4D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DA5200-188B-FE55-1CF8-90318FD2D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087C5-EAC6-4AFC-95FD-BAF4382ED08C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E0B61E-E752-303A-453C-0A78C4F4B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0270D2-123A-1BAA-1BFE-2B37B530A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D1FF0-EEB8-48D8-AA7D-E5A6B5FCBD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6872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62DA7-F824-9381-E24A-3432F8A10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D64921-808B-247A-D6DF-A339500B93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B22111-38CE-6133-2BAB-50E23A30D0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729AD8-A75D-1D27-2F64-9CC51AC92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087C5-EAC6-4AFC-95FD-BAF4382ED08C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1A23D9-102A-2071-1D0B-D35FCB827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82E6FF-65DD-7083-9306-81762A47C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D1FF0-EEB8-48D8-AA7D-E5A6B5FCBD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808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A57CF4-AE48-6154-2F1C-AE4689D39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0C81EE-9639-D763-593B-EC2134A1F5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E8D469-ABCD-7953-A99C-C6F16988D1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087C5-EAC6-4AFC-95FD-BAF4382ED08C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8FD2EE-864A-2ADD-BD3D-C2B24D6238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27A0B1-02FB-0858-0487-F129EEBD1D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D1FF0-EEB8-48D8-AA7D-E5A6B5FCBD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406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75052" y="585967"/>
            <a:ext cx="5903913" cy="2519362"/>
          </a:xfrm>
        </p:spPr>
        <p:txBody>
          <a:bodyPr/>
          <a:lstStyle/>
          <a:p>
            <a:pPr algn="ctr">
              <a:defRPr/>
            </a:pPr>
            <a:br>
              <a:rPr lang="en-GB" sz="630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endParaRPr lang="en-GB" sz="4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" name="Rectangle 21"/>
          <p:cNvSpPr txBox="1">
            <a:spLocks noChangeArrowheads="1"/>
          </p:cNvSpPr>
          <p:nvPr/>
        </p:nvSpPr>
        <p:spPr bwMode="auto">
          <a:xfrm>
            <a:off x="2378076" y="288765"/>
            <a:ext cx="7100888" cy="1048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5pPr>
            <a:lvl6pPr marL="457200" algn="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6pPr>
            <a:lvl7pPr marL="914400" algn="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7pPr>
            <a:lvl8pPr marL="1371600" algn="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8pPr>
            <a:lvl9pPr marL="1828800" algn="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3600" kern="0" dirty="0">
                <a:latin typeface="Arial" panose="020B0604020202020204" pitchFamily="34" charset="0"/>
                <a:cs typeface="Arial" panose="020B0604020202020204" pitchFamily="34" charset="0"/>
              </a:rPr>
              <a:t>Current opportunities </a:t>
            </a:r>
          </a:p>
          <a:p>
            <a:pPr algn="ctr" eaLnBrk="1" hangingPunct="1">
              <a:defRPr/>
            </a:pPr>
            <a:r>
              <a:rPr lang="en-GB" altLang="en-US" sz="3600" kern="0" dirty="0">
                <a:latin typeface="Arial" panose="020B0604020202020204" pitchFamily="34" charset="0"/>
                <a:cs typeface="Arial" panose="020B0604020202020204" pitchFamily="34" charset="0"/>
              </a:rPr>
              <a:t>for international research funding in Ukraine</a:t>
            </a:r>
            <a:endParaRPr lang="en-US" alt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1"/>
          <p:cNvSpPr>
            <a:spLocks noGrp="1" noChangeArrowheads="1"/>
          </p:cNvSpPr>
          <p:nvPr>
            <p:ph type="subTitle" idx="1"/>
          </p:nvPr>
        </p:nvSpPr>
        <p:spPr>
          <a:xfrm>
            <a:off x="733733" y="1806785"/>
            <a:ext cx="10442268" cy="4154984"/>
          </a:xfrm>
        </p:spPr>
        <p:txBody>
          <a:bodyPr wrap="square">
            <a:spAutoFit/>
          </a:bodyPr>
          <a:lstStyle>
            <a:lvl1pPr>
              <a:lnSpc>
                <a:spcPct val="150000"/>
              </a:lnSpc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GB" altLang="en-US" b="1" dirty="0">
                <a:cs typeface="Arial" panose="020B0604020202020204" pitchFamily="34" charset="0"/>
              </a:rPr>
              <a:t>Prof Sergey Mikhalovsky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uk-UA" altLang="en-US" b="1" dirty="0"/>
              <a:t>Сергій Михаловський</a:t>
            </a:r>
            <a:endParaRPr lang="en-GB" altLang="en-US" b="1" dirty="0"/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GB" altLang="en-US" b="1" dirty="0"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GB" altLang="en-US" b="1" dirty="0"/>
              <a:t>R&amp;D Director</a:t>
            </a:r>
            <a:endParaRPr lang="en-GB" altLang="en-US" b="1" dirty="0"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GB" altLang="en-US" b="1" dirty="0"/>
              <a:t>Advanced Nanostructured Materials Design and Consultancy (ANAMAD) Ltd, Brighton, UK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GB" altLang="en-US" b="1" dirty="0"/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GB" altLang="en-US" b="1" dirty="0">
                <a:cs typeface="Arial" panose="020B0604020202020204" pitchFamily="34" charset="0"/>
              </a:rPr>
              <a:t>Visiting Professor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GB" altLang="en-US" b="1" dirty="0">
                <a:cs typeface="Arial" panose="020B0604020202020204" pitchFamily="34" charset="0"/>
              </a:rPr>
              <a:t>University of Southampton, UK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GB" altLang="en-US" b="1" dirty="0"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GB" altLang="en-US" b="1" dirty="0">
                <a:solidFill>
                  <a:schemeClr val="tx1">
                    <a:lumMod val="95000"/>
                    <a:lumOff val="5000"/>
                  </a:schemeClr>
                </a:solidFill>
                <a:cs typeface="Arial" panose="020B0604020202020204" pitchFamily="34" charset="0"/>
              </a:rPr>
              <a:t>                             sergeymikhalovsky@gmail.com</a:t>
            </a:r>
            <a:r>
              <a:rPr lang="en-GB" altLang="en-US" dirty="0">
                <a:cs typeface="Arial" panose="020B0604020202020204" pitchFamily="34" charset="0"/>
              </a:rPr>
              <a:t>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61CE3B69-9531-4FB1-9C97-F85EBC5C69B7}"/>
              </a:ext>
            </a:extLst>
          </p:cNvPr>
          <p:cNvGrpSpPr/>
          <p:nvPr/>
        </p:nvGrpSpPr>
        <p:grpSpPr>
          <a:xfrm>
            <a:off x="7899788" y="5422019"/>
            <a:ext cx="4183381" cy="1079500"/>
            <a:chOff x="1" y="0"/>
            <a:chExt cx="4183548" cy="1079744"/>
          </a:xfrm>
        </p:grpSpPr>
        <p:sp>
          <p:nvSpPr>
            <p:cNvPr id="10" name="Text Box 2">
              <a:extLst>
                <a:ext uri="{FF2B5EF4-FFF2-40B4-BE49-F238E27FC236}">
                  <a16:creationId xmlns:a16="http://schemas.microsoft.com/office/drawing/2014/main" id="{F652F582-68F0-4DB2-BAE5-D0149C7276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" y="0"/>
              <a:ext cx="3528141" cy="1008228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bg1">
                  <a:lumMod val="95000"/>
                </a:schemeClr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07000"/>
                </a:lnSpc>
                <a:spcBef>
                  <a:spcPts val="1400"/>
                </a:spcBef>
                <a:spcAft>
                  <a:spcPts val="800"/>
                </a:spcAft>
              </a:pPr>
              <a:r>
                <a:rPr lang="en-GB" sz="3600" b="1" dirty="0">
                  <a:ln w="9525" cap="flat" cmpd="sng" algn="ctr">
                    <a:solidFill>
                      <a:srgbClr val="FFFFFF"/>
                    </a:solidFill>
                    <a:prstDash val="solid"/>
                    <a:round/>
                  </a:ln>
                  <a:solidFill>
                    <a:srgbClr val="000000"/>
                  </a:solidFill>
                  <a:latin typeface="Sitka Banner" panose="02000505000000020004" pitchFamily="2" charset="0"/>
                  <a:ea typeface="Calibri" panose="020F0502020204030204" pitchFamily="34" charset="0"/>
                  <a:cs typeface="Arial" panose="020B0604020202020204" pitchFamily="34" charset="0"/>
                </a:rPr>
                <a:t>ANAMAD Ltd.</a:t>
              </a:r>
              <a:endParaRPr lang="en-GB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6A3DE19-1C43-4CB9-AABB-350C2CD2896F}"/>
                </a:ext>
              </a:extLst>
            </p:cNvPr>
            <p:cNvSpPr/>
            <p:nvPr/>
          </p:nvSpPr>
          <p:spPr>
            <a:xfrm>
              <a:off x="2938462" y="0"/>
              <a:ext cx="1245087" cy="1079744"/>
            </a:xfrm>
            <a:prstGeom prst="ellipse">
              <a:avLst/>
            </a:prstGeom>
            <a:blipFill dpi="0"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3175"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686EAFAD-2B59-3003-9346-B72C0CD4B7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3982" y="339822"/>
            <a:ext cx="1692000" cy="112689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40AFB41-882B-D561-CD0F-A45AAB8F234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1932" y="5422019"/>
            <a:ext cx="1924050" cy="11715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87A2375-856D-77A3-00B4-9D4510D9168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636018" y="236654"/>
            <a:ext cx="2052000" cy="1152805"/>
          </a:xfrm>
          <a:prstGeom prst="rect">
            <a:avLst/>
          </a:prstGeom>
        </p:spPr>
      </p:pic>
      <p:pic>
        <p:nvPicPr>
          <p:cNvPr id="13" name="Picture 2" descr="Go to UK Research and Innovation logo library">
            <a:extLst>
              <a:ext uri="{FF2B5EF4-FFF2-40B4-BE49-F238E27FC236}">
                <a16:creationId xmlns:a16="http://schemas.microsoft.com/office/drawing/2014/main" id="{A2F1739D-97CD-84DA-B565-C2585E1FC4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946" y="1944661"/>
            <a:ext cx="2520000" cy="7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793519"/>
      </p:ext>
    </p:extLst>
  </p:cSld>
  <p:clrMapOvr>
    <a:masterClrMapping/>
  </p:clrMapOvr>
  <p:transition spd="med">
    <p:pull dir="l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9D9CEF9-4BE1-4FDA-A2F7-33256B66CC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9561" y="37135"/>
            <a:ext cx="7812073" cy="794141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Workshop Agenda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FA89DED-F494-4EA2-8EC9-3DC10B8ABD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3487453"/>
              </p:ext>
            </p:extLst>
          </p:nvPr>
        </p:nvGraphicFramePr>
        <p:xfrm>
          <a:off x="1514293" y="973777"/>
          <a:ext cx="9413975" cy="56462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06410">
                  <a:extLst>
                    <a:ext uri="{9D8B030D-6E8A-4147-A177-3AD203B41FA5}">
                      <a16:colId xmlns:a16="http://schemas.microsoft.com/office/drawing/2014/main" val="2923576133"/>
                    </a:ext>
                  </a:extLst>
                </a:gridCol>
                <a:gridCol w="7407565">
                  <a:extLst>
                    <a:ext uri="{9D8B030D-6E8A-4147-A177-3AD203B41FA5}">
                      <a16:colId xmlns:a16="http://schemas.microsoft.com/office/drawing/2014/main" val="3315636037"/>
                    </a:ext>
                  </a:extLst>
                </a:gridCol>
              </a:tblGrid>
              <a:tr h="4560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Local Time</a:t>
                      </a:r>
                      <a:endParaRPr lang="en-GB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Subject</a:t>
                      </a:r>
                      <a:endParaRPr lang="en-GB" sz="2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81980170"/>
                  </a:ext>
                </a:extLst>
              </a:tr>
              <a:tr h="6008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Session 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Day 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84065320"/>
                  </a:ext>
                </a:extLst>
              </a:tr>
              <a:tr h="6048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45 min</a:t>
                      </a:r>
                      <a:endParaRPr lang="en-GB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Horizon Europe – overview of the main research funding body in the EU</a:t>
                      </a:r>
                      <a:endParaRPr lang="en-GB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6718613"/>
                  </a:ext>
                </a:extLst>
              </a:tr>
              <a:tr h="3570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min</a:t>
                      </a:r>
                      <a:endParaRPr lang="en-GB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Q&amp;A session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07444863"/>
                  </a:ext>
                </a:extLst>
              </a:tr>
              <a:tr h="6604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Session 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02046214"/>
                  </a:ext>
                </a:extLst>
              </a:tr>
              <a:tr h="8628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45 min</a:t>
                      </a:r>
                      <a:endParaRPr lang="en-GB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 and forthcoming funding opportunities in Horizon-Europe – how to find them?</a:t>
                      </a:r>
                      <a:endParaRPr lang="en-GB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2517717"/>
                  </a:ext>
                </a:extLst>
              </a:tr>
              <a:tr h="2414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 min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Q&amp;A session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303550"/>
                  </a:ext>
                </a:extLst>
              </a:tr>
              <a:tr h="4314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Q&amp;A are also welcome throughout each presentation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9200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9235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9D9CEF9-4BE1-4FDA-A2F7-33256B66CC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9561" y="37135"/>
            <a:ext cx="7812073" cy="794141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Workshop Agenda (cont.)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FA89DED-F494-4EA2-8EC9-3DC10B8ABD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078787"/>
              </p:ext>
            </p:extLst>
          </p:nvPr>
        </p:nvGraphicFramePr>
        <p:xfrm>
          <a:off x="1514293" y="973777"/>
          <a:ext cx="9413975" cy="66977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06410">
                  <a:extLst>
                    <a:ext uri="{9D8B030D-6E8A-4147-A177-3AD203B41FA5}">
                      <a16:colId xmlns:a16="http://schemas.microsoft.com/office/drawing/2014/main" val="2923576133"/>
                    </a:ext>
                  </a:extLst>
                </a:gridCol>
                <a:gridCol w="7407565">
                  <a:extLst>
                    <a:ext uri="{9D8B030D-6E8A-4147-A177-3AD203B41FA5}">
                      <a16:colId xmlns:a16="http://schemas.microsoft.com/office/drawing/2014/main" val="3315636037"/>
                    </a:ext>
                  </a:extLst>
                </a:gridCol>
              </a:tblGrid>
              <a:tr h="4560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Local Time</a:t>
                      </a:r>
                      <a:endParaRPr lang="en-GB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Subject</a:t>
                      </a:r>
                      <a:endParaRPr lang="en-GB" sz="2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81980170"/>
                  </a:ext>
                </a:extLst>
              </a:tr>
              <a:tr h="6008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Session 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Day 2</a:t>
                      </a:r>
                      <a:endParaRPr lang="en-GB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84065320"/>
                  </a:ext>
                </a:extLst>
              </a:tr>
              <a:tr h="6048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45 min</a:t>
                      </a:r>
                      <a:endParaRPr lang="en-GB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Types and structure of research proposals for Horizon Europe. </a:t>
                      </a:r>
                      <a:r>
                        <a:rPr lang="en-GB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logistics of proposal assessment and evaluation</a:t>
                      </a:r>
                      <a:endParaRPr lang="en-GB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6718613"/>
                  </a:ext>
                </a:extLst>
              </a:tr>
              <a:tr h="3570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min</a:t>
                      </a:r>
                      <a:endParaRPr lang="en-GB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Q&amp;A session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07444863"/>
                  </a:ext>
                </a:extLst>
              </a:tr>
              <a:tr h="6604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Session 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02046214"/>
                  </a:ext>
                </a:extLst>
              </a:tr>
              <a:tr h="8628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45 min</a:t>
                      </a:r>
                      <a:endParaRPr lang="en-GB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Best practices in grant writing – I. Scientific Excellence</a:t>
                      </a:r>
                      <a:endParaRPr lang="en-GB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2517717"/>
                  </a:ext>
                </a:extLst>
              </a:tr>
              <a:tr h="2414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min</a:t>
                      </a:r>
                      <a:endParaRPr lang="en-GB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Q&amp;A session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303550"/>
                  </a:ext>
                </a:extLst>
              </a:tr>
              <a:tr h="4314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Q&amp;A are also welcome throughout each presentation. Participants will receive a redacted real H-E proposal for practicing its evaluation as experts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9200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6376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9D9CEF9-4BE1-4FDA-A2F7-33256B66CC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9561" y="37135"/>
            <a:ext cx="7812073" cy="794141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Workshop Agenda (cont.)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FA89DED-F494-4EA2-8EC9-3DC10B8ABD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9570455"/>
              </p:ext>
            </p:extLst>
          </p:nvPr>
        </p:nvGraphicFramePr>
        <p:xfrm>
          <a:off x="1514293" y="973777"/>
          <a:ext cx="9413975" cy="55798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06410">
                  <a:extLst>
                    <a:ext uri="{9D8B030D-6E8A-4147-A177-3AD203B41FA5}">
                      <a16:colId xmlns:a16="http://schemas.microsoft.com/office/drawing/2014/main" val="2923576133"/>
                    </a:ext>
                  </a:extLst>
                </a:gridCol>
                <a:gridCol w="7407565">
                  <a:extLst>
                    <a:ext uri="{9D8B030D-6E8A-4147-A177-3AD203B41FA5}">
                      <a16:colId xmlns:a16="http://schemas.microsoft.com/office/drawing/2014/main" val="3315636037"/>
                    </a:ext>
                  </a:extLst>
                </a:gridCol>
              </a:tblGrid>
              <a:tr h="4560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Local Time</a:t>
                      </a:r>
                      <a:endParaRPr lang="en-GB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Subject</a:t>
                      </a:r>
                      <a:endParaRPr lang="en-GB" sz="2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81980170"/>
                  </a:ext>
                </a:extLst>
              </a:tr>
              <a:tr h="6008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Session 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Day 3</a:t>
                      </a:r>
                      <a:endParaRPr lang="en-GB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84065320"/>
                  </a:ext>
                </a:extLst>
              </a:tr>
              <a:tr h="6048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45 min</a:t>
                      </a:r>
                      <a:endParaRPr lang="en-GB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Best practices in grant writing – II. Impact</a:t>
                      </a:r>
                      <a:endParaRPr lang="en-GB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6718613"/>
                  </a:ext>
                </a:extLst>
              </a:tr>
              <a:tr h="3570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min</a:t>
                      </a:r>
                      <a:endParaRPr lang="en-GB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Q&amp;A session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07444863"/>
                  </a:ext>
                </a:extLst>
              </a:tr>
              <a:tr h="6604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Session 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02046214"/>
                  </a:ext>
                </a:extLst>
              </a:tr>
              <a:tr h="8628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45 min</a:t>
                      </a:r>
                      <a:endParaRPr lang="en-GB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Best practices in grant writing – III. Implementation</a:t>
                      </a:r>
                      <a:endParaRPr lang="en-GB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2517717"/>
                  </a:ext>
                </a:extLst>
              </a:tr>
              <a:tr h="2414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min</a:t>
                      </a:r>
                      <a:endParaRPr lang="en-GB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Q&amp;A session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303550"/>
                  </a:ext>
                </a:extLst>
              </a:tr>
              <a:tr h="4314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Q&amp;A are also welcome throughout each presentation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9200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4694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9D9CEF9-4BE1-4FDA-A2F7-33256B66CC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9561" y="37135"/>
            <a:ext cx="7812073" cy="794141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Workshop Agenda (cont.)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FA89DED-F494-4EA2-8EC9-3DC10B8ABD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4278554"/>
              </p:ext>
            </p:extLst>
          </p:nvPr>
        </p:nvGraphicFramePr>
        <p:xfrm>
          <a:off x="1514293" y="973777"/>
          <a:ext cx="9413975" cy="51022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06410">
                  <a:extLst>
                    <a:ext uri="{9D8B030D-6E8A-4147-A177-3AD203B41FA5}">
                      <a16:colId xmlns:a16="http://schemas.microsoft.com/office/drawing/2014/main" val="2923576133"/>
                    </a:ext>
                  </a:extLst>
                </a:gridCol>
                <a:gridCol w="7407565">
                  <a:extLst>
                    <a:ext uri="{9D8B030D-6E8A-4147-A177-3AD203B41FA5}">
                      <a16:colId xmlns:a16="http://schemas.microsoft.com/office/drawing/2014/main" val="3315636037"/>
                    </a:ext>
                  </a:extLst>
                </a:gridCol>
              </a:tblGrid>
              <a:tr h="4560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Local Time</a:t>
                      </a:r>
                      <a:endParaRPr lang="en-GB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Subject</a:t>
                      </a:r>
                      <a:endParaRPr lang="en-GB" sz="2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81980170"/>
                  </a:ext>
                </a:extLst>
              </a:tr>
              <a:tr h="6008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Session 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Day 4</a:t>
                      </a:r>
                      <a:endParaRPr lang="en-GB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84065320"/>
                  </a:ext>
                </a:extLst>
              </a:tr>
              <a:tr h="6048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45 min</a:t>
                      </a:r>
                      <a:endParaRPr lang="en-GB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Practice in proposal evaluation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6718613"/>
                  </a:ext>
                </a:extLst>
              </a:tr>
              <a:tr h="3570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min</a:t>
                      </a:r>
                      <a:endParaRPr lang="en-GB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Q&amp;A session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07444863"/>
                  </a:ext>
                </a:extLst>
              </a:tr>
              <a:tr h="6604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Session 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02046214"/>
                  </a:ext>
                </a:extLst>
              </a:tr>
              <a:tr h="8628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45 min</a:t>
                      </a:r>
                      <a:endParaRPr lang="en-GB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Overview of other programmes: NATO and COST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2517717"/>
                  </a:ext>
                </a:extLst>
              </a:tr>
              <a:tr h="2414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min</a:t>
                      </a:r>
                      <a:endParaRPr lang="en-GB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Final remarks</a:t>
                      </a:r>
                      <a:r>
                        <a:rPr lang="en-US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discussion </a:t>
                      </a: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conclusions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303550"/>
                  </a:ext>
                </a:extLst>
              </a:tr>
              <a:tr h="4314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Q&amp;A are also welcome throughout each presentation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9200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3995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302</Words>
  <Application>Microsoft Office PowerPoint</Application>
  <PresentationFormat>Widescreen</PresentationFormat>
  <Paragraphs>75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Sitka Banner</vt:lpstr>
      <vt:lpstr>Office Theme</vt:lpstr>
      <vt:lpstr> </vt:lpstr>
      <vt:lpstr>Workshop Agenda</vt:lpstr>
      <vt:lpstr>Workshop Agenda (cont.)</vt:lpstr>
      <vt:lpstr>Workshop Agenda (cont.)</vt:lpstr>
      <vt:lpstr>Workshop Agenda (cont.)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Agenda</dc:title>
  <dc:creator>Sergey Mikhalovsky</dc:creator>
  <cp:lastModifiedBy>Lyuba Mikhalovska</cp:lastModifiedBy>
  <cp:revision>6</cp:revision>
  <dcterms:created xsi:type="dcterms:W3CDTF">2024-02-09T16:30:38Z</dcterms:created>
  <dcterms:modified xsi:type="dcterms:W3CDTF">2025-06-13T10:37:14Z</dcterms:modified>
</cp:coreProperties>
</file>