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7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8" r:id="rId10"/>
    <p:sldId id="279" r:id="rId11"/>
    <p:sldId id="281" r:id="rId12"/>
    <p:sldId id="276" r:id="rId13"/>
    <p:sldId id="268" r:id="rId14"/>
    <p:sldId id="283" r:id="rId15"/>
  </p:sldIdLst>
  <p:sldSz cx="12192000" cy="6858000"/>
  <p:notesSz cx="6735763" cy="979963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стянтин Бєліков" initials="КБ" lastIdx="1" clrIdx="0">
    <p:extLst>
      <p:ext uri="{19B8F6BF-5375-455C-9EA6-DF929625EA0E}">
        <p15:presenceInfo xmlns:p15="http://schemas.microsoft.com/office/powerpoint/2012/main" userId="0fcb8d00228f82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uk-UA" sz="1800" dirty="0"/>
              <a:t>Ступінь</a:t>
            </a:r>
            <a:r>
              <a:rPr lang="uk-UA" sz="1800" baseline="0" dirty="0"/>
              <a:t> розкладання </a:t>
            </a:r>
            <a:r>
              <a:rPr lang="uk-UA" sz="1800" baseline="0" dirty="0" err="1"/>
              <a:t>хлорамфеніколу</a:t>
            </a:r>
            <a:endParaRPr lang="uk-UA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X1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Аркуш1!$A$2</c:f>
              <c:strCache>
                <c:ptCount val="1"/>
                <c:pt idx="0">
                  <c:v>TiO2</c:v>
                </c:pt>
              </c:strCache>
            </c:strRef>
          </c:cat>
          <c:val>
            <c:numRef>
              <c:f>Аркуш1!$B$2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CF-4DA9-AC2D-C037534DDEB5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X4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Аркуш1!$A$2</c:f>
              <c:strCache>
                <c:ptCount val="1"/>
                <c:pt idx="0">
                  <c:v>TiO2</c:v>
                </c:pt>
              </c:strCache>
            </c:strRef>
          </c:cat>
          <c:val>
            <c:numRef>
              <c:f>Аркуш1!$C$2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CF-4DA9-AC2D-C037534DDEB5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X5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Аркуш1!$A$2</c:f>
              <c:strCache>
                <c:ptCount val="1"/>
                <c:pt idx="0">
                  <c:v>TiO2</c:v>
                </c:pt>
              </c:strCache>
            </c:strRef>
          </c:cat>
          <c:val>
            <c:numRef>
              <c:f>Аркуш1!$D$2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CF-4DA9-AC2D-C037534DDEB5}"/>
            </c:ext>
          </c:extLst>
        </c:ser>
        <c:ser>
          <c:idx val="3"/>
          <c:order val="3"/>
          <c:tx>
            <c:strRef>
              <c:f>Аркуш1!$E$1</c:f>
              <c:strCache>
                <c:ptCount val="1"/>
                <c:pt idx="0">
                  <c:v>1.1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Аркуш1!$A$2</c:f>
              <c:strCache>
                <c:ptCount val="1"/>
                <c:pt idx="0">
                  <c:v>TiO2</c:v>
                </c:pt>
              </c:strCache>
            </c:strRef>
          </c:cat>
          <c:val>
            <c:numRef>
              <c:f>Аркуш1!$E$2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CF-4DA9-AC2D-C037534DDEB5}"/>
            </c:ext>
          </c:extLst>
        </c:ser>
        <c:ser>
          <c:idx val="4"/>
          <c:order val="4"/>
          <c:tx>
            <c:strRef>
              <c:f>Аркуш1!$F$1</c:f>
              <c:strCache>
                <c:ptCount val="1"/>
                <c:pt idx="0">
                  <c:v>1.4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Аркуш1!$A$2</c:f>
              <c:strCache>
                <c:ptCount val="1"/>
                <c:pt idx="0">
                  <c:v>TiO2</c:v>
                </c:pt>
              </c:strCache>
            </c:strRef>
          </c:cat>
          <c:val>
            <c:numRef>
              <c:f>Аркуш1!$F$2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CF-4DA9-AC2D-C037534DDEB5}"/>
            </c:ext>
          </c:extLst>
        </c:ser>
        <c:ser>
          <c:idx val="5"/>
          <c:order val="5"/>
          <c:tx>
            <c:strRef>
              <c:f>Аркуш1!$G$1</c:f>
              <c:strCache>
                <c:ptCount val="1"/>
                <c:pt idx="0">
                  <c:v>1.5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Аркуш1!$A$2</c:f>
              <c:strCache>
                <c:ptCount val="1"/>
                <c:pt idx="0">
                  <c:v>TiO2</c:v>
                </c:pt>
              </c:strCache>
            </c:strRef>
          </c:cat>
          <c:val>
            <c:numRef>
              <c:f>Аркуш1!$G$2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3CF-4DA9-AC2D-C037534DDEB5}"/>
            </c:ext>
          </c:extLst>
        </c:ser>
        <c:ser>
          <c:idx val="6"/>
          <c:order val="6"/>
          <c:tx>
            <c:strRef>
              <c:f>Аркуш1!$H$1</c:f>
              <c:strCache>
                <c:ptCount val="1"/>
                <c:pt idx="0">
                  <c:v>K1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Аркуш1!$A$2</c:f>
              <c:strCache>
                <c:ptCount val="1"/>
                <c:pt idx="0">
                  <c:v>TiO2</c:v>
                </c:pt>
              </c:strCache>
            </c:strRef>
          </c:cat>
          <c:val>
            <c:numRef>
              <c:f>Аркуш1!$H$2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CF-4DA9-AC2D-C037534DDEB5}"/>
            </c:ext>
          </c:extLst>
        </c:ser>
        <c:ser>
          <c:idx val="7"/>
          <c:order val="7"/>
          <c:tx>
            <c:strRef>
              <c:f>Аркуш1!$I$1</c:f>
              <c:strCache>
                <c:ptCount val="1"/>
                <c:pt idx="0">
                  <c:v>K4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Аркуш1!$A$2</c:f>
              <c:strCache>
                <c:ptCount val="1"/>
                <c:pt idx="0">
                  <c:v>TiO2</c:v>
                </c:pt>
              </c:strCache>
            </c:strRef>
          </c:cat>
          <c:val>
            <c:numRef>
              <c:f>Аркуш1!$I$2</c:f>
              <c:numCache>
                <c:formatCode>General</c:formatCode>
                <c:ptCount val="1"/>
                <c:pt idx="0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3CF-4DA9-AC2D-C037534DDEB5}"/>
            </c:ext>
          </c:extLst>
        </c:ser>
        <c:ser>
          <c:idx val="8"/>
          <c:order val="8"/>
          <c:tx>
            <c:strRef>
              <c:f>Аркуш1!$J$1</c:f>
              <c:strCache>
                <c:ptCount val="1"/>
                <c:pt idx="0">
                  <c:v>K5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Аркуш1!$A$2</c:f>
              <c:strCache>
                <c:ptCount val="1"/>
                <c:pt idx="0">
                  <c:v>TiO2</c:v>
                </c:pt>
              </c:strCache>
            </c:strRef>
          </c:cat>
          <c:val>
            <c:numRef>
              <c:f>Аркуш1!$J$2</c:f>
              <c:numCache>
                <c:formatCode>General</c:formatCode>
                <c:ptCount val="1"/>
                <c:pt idx="0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CF-4DA9-AC2D-C037534DDE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9722216"/>
        <c:axId val="559726176"/>
        <c:axId val="0"/>
      </c:bar3DChart>
      <c:catAx>
        <c:axId val="559722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59726176"/>
        <c:crosses val="autoZero"/>
        <c:auto val="1"/>
        <c:lblAlgn val="ctr"/>
        <c:lblOffset val="100"/>
        <c:noMultiLvlLbl val="0"/>
      </c:catAx>
      <c:valAx>
        <c:axId val="55972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59722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uk-UA" sz="1800" dirty="0"/>
              <a:t>Ступінь</a:t>
            </a:r>
            <a:r>
              <a:rPr lang="uk-UA" sz="1800" baseline="0" dirty="0"/>
              <a:t> розкладання </a:t>
            </a:r>
            <a:r>
              <a:rPr lang="uk-UA" sz="1800" baseline="0" dirty="0" err="1"/>
              <a:t>хлорамфеніколу</a:t>
            </a:r>
            <a:endParaRPr lang="uk-UA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S0.5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Аркуш1!$A$2</c:f>
              <c:strCache>
                <c:ptCount val="1"/>
                <c:pt idx="0">
                  <c:v>TiOF2</c:v>
                </c:pt>
              </c:strCache>
            </c:strRef>
          </c:cat>
          <c:val>
            <c:numRef>
              <c:f>Аркуш1!$B$2</c:f>
              <c:numCache>
                <c:formatCode>General</c:formatCode>
                <c:ptCount val="1"/>
                <c:pt idx="0">
                  <c:v>78.7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98-4C7B-9D79-D22BBB258096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S2.0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Аркуш1!$A$2</c:f>
              <c:strCache>
                <c:ptCount val="1"/>
                <c:pt idx="0">
                  <c:v>TiOF2</c:v>
                </c:pt>
              </c:strCache>
            </c:strRef>
          </c:cat>
          <c:val>
            <c:numRef>
              <c:f>Аркуш1!$C$2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98-4C7B-9D79-D22BBB258096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OH 0.5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Аркуш1!$A$2</c:f>
              <c:strCache>
                <c:ptCount val="1"/>
                <c:pt idx="0">
                  <c:v>TiOF2</c:v>
                </c:pt>
              </c:strCache>
            </c:strRef>
          </c:cat>
          <c:val>
            <c:numRef>
              <c:f>Аркуш1!$D$2</c:f>
              <c:numCache>
                <c:formatCode>General</c:formatCode>
                <c:ptCount val="1"/>
                <c:pt idx="0">
                  <c:v>44.7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98-4C7B-9D79-D22BBB258096}"/>
            </c:ext>
          </c:extLst>
        </c:ser>
        <c:ser>
          <c:idx val="3"/>
          <c:order val="3"/>
          <c:tx>
            <c:strRef>
              <c:f>Аркуш1!$E$1</c:f>
              <c:strCache>
                <c:ptCount val="1"/>
                <c:pt idx="0">
                  <c:v>OH 2.0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Аркуш1!$A$2</c:f>
              <c:strCache>
                <c:ptCount val="1"/>
                <c:pt idx="0">
                  <c:v>TiOF2</c:v>
                </c:pt>
              </c:strCache>
            </c:strRef>
          </c:cat>
          <c:val>
            <c:numRef>
              <c:f>Аркуш1!$E$2</c:f>
              <c:numCache>
                <c:formatCode>General</c:formatCode>
                <c:ptCount val="1"/>
                <c:pt idx="0">
                  <c:v>78.599999999999994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98-4C7B-9D79-D22BBB2580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9722216"/>
        <c:axId val="559726176"/>
        <c:axId val="0"/>
      </c:bar3DChart>
      <c:catAx>
        <c:axId val="559722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59726176"/>
        <c:crosses val="autoZero"/>
        <c:auto val="1"/>
        <c:lblAlgn val="ctr"/>
        <c:lblOffset val="100"/>
        <c:noMultiLvlLbl val="0"/>
      </c:catAx>
      <c:valAx>
        <c:axId val="55972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59722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Ступінь розкладання ПАВ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Naphtalene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Аркуш1!$A$2:$A$3</c:f>
              <c:strCache>
                <c:ptCount val="2"/>
                <c:pt idx="0">
                  <c:v>X4</c:v>
                </c:pt>
                <c:pt idx="1">
                  <c:v>K4</c:v>
                </c:pt>
              </c:strCache>
            </c:strRef>
          </c:cat>
          <c:val>
            <c:numRef>
              <c:f>Аркуш1!$B$2:$B$3</c:f>
              <c:numCache>
                <c:formatCode>General</c:formatCode>
                <c:ptCount val="2"/>
                <c:pt idx="0">
                  <c:v>100</c:v>
                </c:pt>
                <c:pt idx="1">
                  <c:v>95.3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E4-45BB-9457-4078E47CEF3B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1-methylnaphtalene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Аркуш1!$A$2:$A$3</c:f>
              <c:strCache>
                <c:ptCount val="2"/>
                <c:pt idx="0">
                  <c:v>X4</c:v>
                </c:pt>
                <c:pt idx="1">
                  <c:v>K4</c:v>
                </c:pt>
              </c:strCache>
            </c:strRef>
          </c:cat>
          <c:val>
            <c:numRef>
              <c:f>Аркуш1!$C$2:$C$3</c:f>
              <c:numCache>
                <c:formatCode>General</c:formatCode>
                <c:ptCount val="2"/>
                <c:pt idx="0">
                  <c:v>93.5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E4-45BB-9457-4078E47CEF3B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2-methylnaphtalene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Аркуш1!$A$2:$A$3</c:f>
              <c:strCache>
                <c:ptCount val="2"/>
                <c:pt idx="0">
                  <c:v>X4</c:v>
                </c:pt>
                <c:pt idx="1">
                  <c:v>K4</c:v>
                </c:pt>
              </c:strCache>
            </c:strRef>
          </c:cat>
          <c:val>
            <c:numRef>
              <c:f>Аркуш1!$D$2:$D$3</c:f>
              <c:numCache>
                <c:formatCode>General</c:formatCode>
                <c:ptCount val="2"/>
                <c:pt idx="0">
                  <c:v>99.8</c:v>
                </c:pt>
                <c:pt idx="1">
                  <c:v>98.2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E4-45BB-9457-4078E47CEF3B}"/>
            </c:ext>
          </c:extLst>
        </c:ser>
        <c:ser>
          <c:idx val="3"/>
          <c:order val="3"/>
          <c:tx>
            <c:strRef>
              <c:f>Аркуш1!$E$1</c:f>
              <c:strCache>
                <c:ptCount val="1"/>
                <c:pt idx="0">
                  <c:v>Acenaphthylene</c:v>
                </c:pt>
              </c:strCache>
            </c:strRef>
          </c:tx>
          <c:spPr>
            <a:gradFill>
              <a:gsLst>
                <a:gs pos="100000">
                  <a:schemeClr val="accent4">
                    <a:alpha val="0"/>
                  </a:schemeClr>
                </a:gs>
                <a:gs pos="50000">
                  <a:schemeClr val="accent4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Аркуш1!$A$2:$A$3</c:f>
              <c:strCache>
                <c:ptCount val="2"/>
                <c:pt idx="0">
                  <c:v>X4</c:v>
                </c:pt>
                <c:pt idx="1">
                  <c:v>K4</c:v>
                </c:pt>
              </c:strCache>
            </c:strRef>
          </c:cat>
          <c:val>
            <c:numRef>
              <c:f>Аркуш1!$E$2:$E$3</c:f>
              <c:numCache>
                <c:formatCode>General</c:formatCode>
                <c:ptCount val="2"/>
                <c:pt idx="0">
                  <c:v>95.2</c:v>
                </c:pt>
                <c:pt idx="1">
                  <c:v>95.9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E4-45BB-9457-4078E47CEF3B}"/>
            </c:ext>
          </c:extLst>
        </c:ser>
        <c:ser>
          <c:idx val="4"/>
          <c:order val="4"/>
          <c:tx>
            <c:strRef>
              <c:f>Аркуш1!$F$1</c:f>
              <c:strCache>
                <c:ptCount val="1"/>
                <c:pt idx="0">
                  <c:v>Acenaphthene</c:v>
                </c:pt>
              </c:strCache>
            </c:strRef>
          </c:tx>
          <c:spPr>
            <a:gradFill>
              <a:gsLst>
                <a:gs pos="100000">
                  <a:schemeClr val="accent5">
                    <a:alpha val="0"/>
                  </a:schemeClr>
                </a:gs>
                <a:gs pos="50000">
                  <a:schemeClr val="accent5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Аркуш1!$A$2:$A$3</c:f>
              <c:strCache>
                <c:ptCount val="2"/>
                <c:pt idx="0">
                  <c:v>X4</c:v>
                </c:pt>
                <c:pt idx="1">
                  <c:v>K4</c:v>
                </c:pt>
              </c:strCache>
            </c:strRef>
          </c:cat>
          <c:val>
            <c:numRef>
              <c:f>Аркуш1!$F$2:$F$3</c:f>
              <c:numCache>
                <c:formatCode>General</c:formatCode>
                <c:ptCount val="2"/>
                <c:pt idx="0">
                  <c:v>93.6</c:v>
                </c:pt>
                <c:pt idx="1">
                  <c:v>91.2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E4-45BB-9457-4078E47CEF3B}"/>
            </c:ext>
          </c:extLst>
        </c:ser>
        <c:ser>
          <c:idx val="5"/>
          <c:order val="5"/>
          <c:tx>
            <c:strRef>
              <c:f>Аркуш1!$G$1</c:f>
              <c:strCache>
                <c:ptCount val="1"/>
                <c:pt idx="0">
                  <c:v>Fluorene</c:v>
                </c:pt>
              </c:strCache>
            </c:strRef>
          </c:tx>
          <c:spPr>
            <a:gradFill>
              <a:gsLst>
                <a:gs pos="100000">
                  <a:schemeClr val="accent6">
                    <a:alpha val="0"/>
                  </a:schemeClr>
                </a:gs>
                <a:gs pos="50000">
                  <a:schemeClr val="accent6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Аркуш1!$A$2:$A$3</c:f>
              <c:strCache>
                <c:ptCount val="2"/>
                <c:pt idx="0">
                  <c:v>X4</c:v>
                </c:pt>
                <c:pt idx="1">
                  <c:v>K4</c:v>
                </c:pt>
              </c:strCache>
            </c:strRef>
          </c:cat>
          <c:val>
            <c:numRef>
              <c:f>Аркуш1!$G$2:$G$3</c:f>
              <c:numCache>
                <c:formatCode>General</c:formatCode>
                <c:ptCount val="2"/>
                <c:pt idx="0">
                  <c:v>83.4</c:v>
                </c:pt>
                <c:pt idx="1">
                  <c:v>80.3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CE4-45BB-9457-4078E47CEF3B}"/>
            </c:ext>
          </c:extLst>
        </c:ser>
        <c:ser>
          <c:idx val="6"/>
          <c:order val="6"/>
          <c:tx>
            <c:strRef>
              <c:f>Аркуш1!$H$1</c:f>
              <c:strCache>
                <c:ptCount val="1"/>
                <c:pt idx="0">
                  <c:v>Phenanthrene</c:v>
                </c:pt>
              </c:strCache>
            </c:strRef>
          </c:tx>
          <c:spPr>
            <a:gradFill>
              <a:gsLst>
                <a:gs pos="100000">
                  <a:schemeClr val="accent1">
                    <a:lumMod val="60000"/>
                    <a:alpha val="0"/>
                  </a:schemeClr>
                </a:gs>
                <a:gs pos="50000">
                  <a:schemeClr val="accent1">
                    <a:lumMod val="60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Аркуш1!$A$2:$A$3</c:f>
              <c:strCache>
                <c:ptCount val="2"/>
                <c:pt idx="0">
                  <c:v>X4</c:v>
                </c:pt>
                <c:pt idx="1">
                  <c:v>K4</c:v>
                </c:pt>
              </c:strCache>
            </c:strRef>
          </c:cat>
          <c:val>
            <c:numRef>
              <c:f>Аркуш1!$H$2:$H$3</c:f>
              <c:numCache>
                <c:formatCode>General</c:formatCode>
                <c:ptCount val="2"/>
                <c:pt idx="0">
                  <c:v>69.8</c:v>
                </c:pt>
                <c:pt idx="1">
                  <c:v>65.8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CE4-45BB-9457-4078E47CEF3B}"/>
            </c:ext>
          </c:extLst>
        </c:ser>
        <c:ser>
          <c:idx val="7"/>
          <c:order val="7"/>
          <c:tx>
            <c:strRef>
              <c:f>Аркуш1!$I$1</c:f>
              <c:strCache>
                <c:ptCount val="1"/>
                <c:pt idx="0">
                  <c:v>Anthracene</c:v>
                </c:pt>
              </c:strCache>
            </c:strRef>
          </c:tx>
          <c:spPr>
            <a:gradFill>
              <a:gsLst>
                <a:gs pos="100000">
                  <a:schemeClr val="accent2">
                    <a:lumMod val="60000"/>
                    <a:alpha val="0"/>
                  </a:schemeClr>
                </a:gs>
                <a:gs pos="50000">
                  <a:schemeClr val="accent2">
                    <a:lumMod val="60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Аркуш1!$A$2:$A$3</c:f>
              <c:strCache>
                <c:ptCount val="2"/>
                <c:pt idx="0">
                  <c:v>X4</c:v>
                </c:pt>
                <c:pt idx="1">
                  <c:v>K4</c:v>
                </c:pt>
              </c:strCache>
            </c:strRef>
          </c:cat>
          <c:val>
            <c:numRef>
              <c:f>Аркуш1!$I$2:$I$3</c:f>
              <c:numCache>
                <c:formatCode>General</c:formatCode>
                <c:ptCount val="2"/>
                <c:pt idx="0">
                  <c:v>70.5</c:v>
                </c:pt>
                <c:pt idx="1">
                  <c:v>68.400000000000006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CE4-45BB-9457-4078E47CEF3B}"/>
            </c:ext>
          </c:extLst>
        </c:ser>
        <c:ser>
          <c:idx val="8"/>
          <c:order val="8"/>
          <c:tx>
            <c:strRef>
              <c:f>Аркуш1!$J$1</c:f>
              <c:strCache>
                <c:ptCount val="1"/>
                <c:pt idx="0">
                  <c:v>Fluoranthene</c:v>
                </c:pt>
              </c:strCache>
            </c:strRef>
          </c:tx>
          <c:spPr>
            <a:gradFill>
              <a:gsLst>
                <a:gs pos="100000">
                  <a:schemeClr val="accent3">
                    <a:lumMod val="60000"/>
                    <a:alpha val="0"/>
                  </a:schemeClr>
                </a:gs>
                <a:gs pos="50000">
                  <a:schemeClr val="accent3">
                    <a:lumMod val="60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Аркуш1!$A$2:$A$3</c:f>
              <c:strCache>
                <c:ptCount val="2"/>
                <c:pt idx="0">
                  <c:v>X4</c:v>
                </c:pt>
                <c:pt idx="1">
                  <c:v>K4</c:v>
                </c:pt>
              </c:strCache>
            </c:strRef>
          </c:cat>
          <c:val>
            <c:numRef>
              <c:f>Аркуш1!$J$2:$J$3</c:f>
              <c:numCache>
                <c:formatCode>General</c:formatCode>
                <c:ptCount val="2"/>
                <c:pt idx="0">
                  <c:v>52.6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CE4-45BB-9457-4078E47CEF3B}"/>
            </c:ext>
          </c:extLst>
        </c:ser>
        <c:ser>
          <c:idx val="9"/>
          <c:order val="9"/>
          <c:tx>
            <c:strRef>
              <c:f>Аркуш1!$K$1</c:f>
              <c:strCache>
                <c:ptCount val="1"/>
                <c:pt idx="0">
                  <c:v>Pyrene</c:v>
                </c:pt>
              </c:strCache>
            </c:strRef>
          </c:tx>
          <c:spPr>
            <a:gradFill>
              <a:gsLst>
                <a:gs pos="100000">
                  <a:schemeClr val="accent4">
                    <a:lumMod val="60000"/>
                    <a:alpha val="0"/>
                  </a:schemeClr>
                </a:gs>
                <a:gs pos="50000">
                  <a:schemeClr val="accent4">
                    <a:lumMod val="60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Аркуш1!$A$2:$A$3</c:f>
              <c:strCache>
                <c:ptCount val="2"/>
                <c:pt idx="0">
                  <c:v>X4</c:v>
                </c:pt>
                <c:pt idx="1">
                  <c:v>K4</c:v>
                </c:pt>
              </c:strCache>
            </c:strRef>
          </c:cat>
          <c:val>
            <c:numRef>
              <c:f>Аркуш1!$K$2:$K$3</c:f>
              <c:numCache>
                <c:formatCode>General</c:formatCode>
                <c:ptCount val="2"/>
                <c:pt idx="0">
                  <c:v>91.5</c:v>
                </c:pt>
                <c:pt idx="1">
                  <c:v>73.3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CE4-45BB-9457-4078E47CEF3B}"/>
            </c:ext>
          </c:extLst>
        </c:ser>
        <c:ser>
          <c:idx val="10"/>
          <c:order val="10"/>
          <c:tx>
            <c:strRef>
              <c:f>Аркуш1!$L$1</c:f>
              <c:strCache>
                <c:ptCount val="1"/>
                <c:pt idx="0">
                  <c:v>Benz[a]anthracene</c:v>
                </c:pt>
              </c:strCache>
            </c:strRef>
          </c:tx>
          <c:spPr>
            <a:gradFill>
              <a:gsLst>
                <a:gs pos="100000">
                  <a:schemeClr val="accent5">
                    <a:lumMod val="60000"/>
                    <a:alpha val="0"/>
                  </a:schemeClr>
                </a:gs>
                <a:gs pos="50000">
                  <a:schemeClr val="accent5">
                    <a:lumMod val="60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Аркуш1!$A$2:$A$3</c:f>
              <c:strCache>
                <c:ptCount val="2"/>
                <c:pt idx="0">
                  <c:v>X4</c:v>
                </c:pt>
                <c:pt idx="1">
                  <c:v>K4</c:v>
                </c:pt>
              </c:strCache>
            </c:strRef>
          </c:cat>
          <c:val>
            <c:numRef>
              <c:f>Аркуш1!$L$2:$L$3</c:f>
              <c:numCache>
                <c:formatCode>General</c:formatCode>
                <c:ptCount val="2"/>
                <c:pt idx="0">
                  <c:v>99.2</c:v>
                </c:pt>
                <c:pt idx="1">
                  <c:v>96.8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CE4-45BB-9457-4078E47CEF3B}"/>
            </c:ext>
          </c:extLst>
        </c:ser>
        <c:ser>
          <c:idx val="11"/>
          <c:order val="11"/>
          <c:tx>
            <c:strRef>
              <c:f>Аркуш1!$M$1</c:f>
              <c:strCache>
                <c:ptCount val="1"/>
                <c:pt idx="0">
                  <c:v>Chrysene</c:v>
                </c:pt>
              </c:strCache>
            </c:strRef>
          </c:tx>
          <c:spPr>
            <a:gradFill>
              <a:gsLst>
                <a:gs pos="100000">
                  <a:schemeClr val="accent6">
                    <a:lumMod val="60000"/>
                    <a:alpha val="0"/>
                  </a:schemeClr>
                </a:gs>
                <a:gs pos="50000">
                  <a:schemeClr val="accent6">
                    <a:lumMod val="60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Аркуш1!$A$2:$A$3</c:f>
              <c:strCache>
                <c:ptCount val="2"/>
                <c:pt idx="0">
                  <c:v>X4</c:v>
                </c:pt>
                <c:pt idx="1">
                  <c:v>K4</c:v>
                </c:pt>
              </c:strCache>
            </c:strRef>
          </c:cat>
          <c:val>
            <c:numRef>
              <c:f>Аркуш1!$M$2:$M$3</c:f>
              <c:numCache>
                <c:formatCode>General</c:formatCode>
                <c:ptCount val="2"/>
                <c:pt idx="0">
                  <c:v>53.5</c:v>
                </c:pt>
                <c:pt idx="1">
                  <c:v>55.1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CE4-45BB-9457-4078E47CEF3B}"/>
            </c:ext>
          </c:extLst>
        </c:ser>
        <c:ser>
          <c:idx val="12"/>
          <c:order val="12"/>
          <c:tx>
            <c:strRef>
              <c:f>Аркуш1!$N$1</c:f>
              <c:strCache>
                <c:ptCount val="1"/>
                <c:pt idx="0">
                  <c:v>Benzo[b]fluoranthene</c:v>
                </c:pt>
              </c:strCache>
            </c:strRef>
          </c:tx>
          <c:spPr>
            <a:gradFill>
              <a:gsLst>
                <a:gs pos="100000">
                  <a:schemeClr val="accent1">
                    <a:lumMod val="80000"/>
                    <a:lumOff val="20000"/>
                    <a:alpha val="0"/>
                  </a:schemeClr>
                </a:gs>
                <a:gs pos="50000">
                  <a:schemeClr val="accent1">
                    <a:lumMod val="80000"/>
                    <a:lumOff val="20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Аркуш1!$A$2:$A$3</c:f>
              <c:strCache>
                <c:ptCount val="2"/>
                <c:pt idx="0">
                  <c:v>X4</c:v>
                </c:pt>
                <c:pt idx="1">
                  <c:v>K4</c:v>
                </c:pt>
              </c:strCache>
            </c:strRef>
          </c:cat>
          <c:val>
            <c:numRef>
              <c:f>Аркуш1!$N$2:$N$3</c:f>
              <c:numCache>
                <c:formatCode>General</c:formatCode>
                <c:ptCount val="2"/>
                <c:pt idx="0">
                  <c:v>44.7</c:v>
                </c:pt>
                <c:pt idx="1">
                  <c:v>39.9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CE4-45BB-9457-4078E47CEF3B}"/>
            </c:ext>
          </c:extLst>
        </c:ser>
        <c:ser>
          <c:idx val="13"/>
          <c:order val="13"/>
          <c:tx>
            <c:strRef>
              <c:f>Аркуш1!$O$1</c:f>
              <c:strCache>
                <c:ptCount val="1"/>
                <c:pt idx="0">
                  <c:v>Benzo[a]pyrene</c:v>
                </c:pt>
              </c:strCache>
            </c:strRef>
          </c:tx>
          <c:spPr>
            <a:gradFill>
              <a:gsLst>
                <a:gs pos="100000">
                  <a:schemeClr val="accent2">
                    <a:lumMod val="80000"/>
                    <a:lumOff val="20000"/>
                    <a:alpha val="0"/>
                  </a:schemeClr>
                </a:gs>
                <a:gs pos="50000">
                  <a:schemeClr val="accent2">
                    <a:lumMod val="80000"/>
                    <a:lumOff val="20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Аркуш1!$A$2:$A$3</c:f>
              <c:strCache>
                <c:ptCount val="2"/>
                <c:pt idx="0">
                  <c:v>X4</c:v>
                </c:pt>
                <c:pt idx="1">
                  <c:v>K4</c:v>
                </c:pt>
              </c:strCache>
            </c:strRef>
          </c:cat>
          <c:val>
            <c:numRef>
              <c:f>Аркуш1!$O$2:$O$3</c:f>
              <c:numCache>
                <c:formatCode>General</c:formatCode>
                <c:ptCount val="2"/>
                <c:pt idx="0">
                  <c:v>71.7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CE4-45BB-9457-4078E47CEF3B}"/>
            </c:ext>
          </c:extLst>
        </c:ser>
        <c:ser>
          <c:idx val="14"/>
          <c:order val="14"/>
          <c:tx>
            <c:strRef>
              <c:f>Аркуш1!$P$1</c:f>
              <c:strCache>
                <c:ptCount val="1"/>
                <c:pt idx="0">
                  <c:v>Indeno[1,2,3-cd]pyrene</c:v>
                </c:pt>
              </c:strCache>
            </c:strRef>
          </c:tx>
          <c:spPr>
            <a:gradFill>
              <a:gsLst>
                <a:gs pos="100000">
                  <a:schemeClr val="accent3">
                    <a:lumMod val="80000"/>
                    <a:lumOff val="20000"/>
                    <a:alpha val="0"/>
                  </a:schemeClr>
                </a:gs>
                <a:gs pos="50000">
                  <a:schemeClr val="accent3">
                    <a:lumMod val="80000"/>
                    <a:lumOff val="20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Аркуш1!$A$2:$A$3</c:f>
              <c:strCache>
                <c:ptCount val="2"/>
                <c:pt idx="0">
                  <c:v>X4</c:v>
                </c:pt>
                <c:pt idx="1">
                  <c:v>K4</c:v>
                </c:pt>
              </c:strCache>
            </c:strRef>
          </c:cat>
          <c:val>
            <c:numRef>
              <c:f>Аркуш1!$P$2:$P$3</c:f>
              <c:numCache>
                <c:formatCode>General</c:formatCode>
                <c:ptCount val="2"/>
                <c:pt idx="0">
                  <c:v>77.8</c:v>
                </c:pt>
                <c:pt idx="1">
                  <c:v>69.900000000000006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CE4-45BB-9457-4078E47CEF3B}"/>
            </c:ext>
          </c:extLst>
        </c:ser>
        <c:ser>
          <c:idx val="15"/>
          <c:order val="15"/>
          <c:tx>
            <c:strRef>
              <c:f>Аркуш1!$Q$1</c:f>
              <c:strCache>
                <c:ptCount val="1"/>
                <c:pt idx="0">
                  <c:v>Benzo[ghi]perylene</c:v>
                </c:pt>
              </c:strCache>
            </c:strRef>
          </c:tx>
          <c:spPr>
            <a:gradFill>
              <a:gsLst>
                <a:gs pos="100000">
                  <a:schemeClr val="accent4">
                    <a:lumMod val="80000"/>
                    <a:lumOff val="20000"/>
                    <a:alpha val="0"/>
                  </a:schemeClr>
                </a:gs>
                <a:gs pos="50000">
                  <a:schemeClr val="accent4">
                    <a:lumMod val="80000"/>
                    <a:lumOff val="20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Аркуш1!$A$2:$A$3</c:f>
              <c:strCache>
                <c:ptCount val="2"/>
                <c:pt idx="0">
                  <c:v>X4</c:v>
                </c:pt>
                <c:pt idx="1">
                  <c:v>K4</c:v>
                </c:pt>
              </c:strCache>
            </c:strRef>
          </c:cat>
          <c:val>
            <c:numRef>
              <c:f>Аркуш1!$Q$2:$Q$3</c:f>
              <c:numCache>
                <c:formatCode>General</c:formatCode>
                <c:ptCount val="2"/>
                <c:pt idx="0">
                  <c:v>85.6</c:v>
                </c:pt>
                <c:pt idx="1">
                  <c:v>61.7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CE4-45BB-9457-4078E47CE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559722216"/>
        <c:axId val="559726176"/>
        <c:axId val="0"/>
      </c:bar3DChart>
      <c:catAx>
        <c:axId val="559722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59726176"/>
        <c:crosses val="autoZero"/>
        <c:auto val="1"/>
        <c:lblAlgn val="ctr"/>
        <c:lblOffset val="100"/>
        <c:noMultiLvlLbl val="0"/>
      </c:catAx>
      <c:valAx>
        <c:axId val="55972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59722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Ступінь адсорбції ПАВ,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Naphtalene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Аркуш1!$A$2:$A$3</c:f>
              <c:strCache>
                <c:ptCount val="2"/>
                <c:pt idx="0">
                  <c:v>X4</c:v>
                </c:pt>
                <c:pt idx="1">
                  <c:v>K4</c:v>
                </c:pt>
              </c:strCache>
            </c:strRef>
          </c:cat>
          <c:val>
            <c:numRef>
              <c:f>Аркуш1!$B$2:$B$3</c:f>
              <c:numCache>
                <c:formatCode>General</c:formatCode>
                <c:ptCount val="2"/>
                <c:pt idx="0">
                  <c:v>96.6</c:v>
                </c:pt>
                <c:pt idx="1">
                  <c:v>85.3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14-4A74-A18D-E8CE61C41A26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1-methylnaphtalene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Аркуш1!$A$2:$A$3</c:f>
              <c:strCache>
                <c:ptCount val="2"/>
                <c:pt idx="0">
                  <c:v>X4</c:v>
                </c:pt>
                <c:pt idx="1">
                  <c:v>K4</c:v>
                </c:pt>
              </c:strCache>
            </c:strRef>
          </c:cat>
          <c:val>
            <c:numRef>
              <c:f>Аркуш1!$C$2:$C$3</c:f>
              <c:numCache>
                <c:formatCode>General</c:formatCode>
                <c:ptCount val="2"/>
                <c:pt idx="0">
                  <c:v>95</c:v>
                </c:pt>
                <c:pt idx="1">
                  <c:v>83.1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14-4A74-A18D-E8CE61C41A26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2-methylnaphtalene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Аркуш1!$A$2:$A$3</c:f>
              <c:strCache>
                <c:ptCount val="2"/>
                <c:pt idx="0">
                  <c:v>X4</c:v>
                </c:pt>
                <c:pt idx="1">
                  <c:v>K4</c:v>
                </c:pt>
              </c:strCache>
            </c:strRef>
          </c:cat>
          <c:val>
            <c:numRef>
              <c:f>Аркуш1!$D$2:$D$3</c:f>
              <c:numCache>
                <c:formatCode>General</c:formatCode>
                <c:ptCount val="2"/>
                <c:pt idx="0">
                  <c:v>94.2</c:v>
                </c:pt>
                <c:pt idx="1">
                  <c:v>80.5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14-4A74-A18D-E8CE61C41A26}"/>
            </c:ext>
          </c:extLst>
        </c:ser>
        <c:ser>
          <c:idx val="3"/>
          <c:order val="3"/>
          <c:tx>
            <c:strRef>
              <c:f>Аркуш1!$E$1</c:f>
              <c:strCache>
                <c:ptCount val="1"/>
                <c:pt idx="0">
                  <c:v>Acenaphthylene</c:v>
                </c:pt>
              </c:strCache>
            </c:strRef>
          </c:tx>
          <c:spPr>
            <a:gradFill>
              <a:gsLst>
                <a:gs pos="100000">
                  <a:schemeClr val="accent4">
                    <a:alpha val="0"/>
                  </a:schemeClr>
                </a:gs>
                <a:gs pos="50000">
                  <a:schemeClr val="accent4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Аркуш1!$A$2:$A$3</c:f>
              <c:strCache>
                <c:ptCount val="2"/>
                <c:pt idx="0">
                  <c:v>X4</c:v>
                </c:pt>
                <c:pt idx="1">
                  <c:v>K4</c:v>
                </c:pt>
              </c:strCache>
            </c:strRef>
          </c:cat>
          <c:val>
            <c:numRef>
              <c:f>Аркуш1!$E$2:$E$3</c:f>
              <c:numCache>
                <c:formatCode>General</c:formatCode>
                <c:ptCount val="2"/>
                <c:pt idx="0">
                  <c:v>72.400000000000006</c:v>
                </c:pt>
                <c:pt idx="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14-4A74-A18D-E8CE61C41A26}"/>
            </c:ext>
          </c:extLst>
        </c:ser>
        <c:ser>
          <c:idx val="4"/>
          <c:order val="4"/>
          <c:tx>
            <c:strRef>
              <c:f>Аркуш1!$F$1</c:f>
              <c:strCache>
                <c:ptCount val="1"/>
                <c:pt idx="0">
                  <c:v>Acenaphthene</c:v>
                </c:pt>
              </c:strCache>
            </c:strRef>
          </c:tx>
          <c:spPr>
            <a:gradFill>
              <a:gsLst>
                <a:gs pos="100000">
                  <a:schemeClr val="accent5">
                    <a:alpha val="0"/>
                  </a:schemeClr>
                </a:gs>
                <a:gs pos="50000">
                  <a:schemeClr val="accent5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Аркуш1!$A$2:$A$3</c:f>
              <c:strCache>
                <c:ptCount val="2"/>
                <c:pt idx="0">
                  <c:v>X4</c:v>
                </c:pt>
                <c:pt idx="1">
                  <c:v>K4</c:v>
                </c:pt>
              </c:strCache>
            </c:strRef>
          </c:cat>
          <c:val>
            <c:numRef>
              <c:f>Аркуш1!$F$2:$F$3</c:f>
              <c:numCache>
                <c:formatCode>General</c:formatCode>
                <c:ptCount val="2"/>
                <c:pt idx="0">
                  <c:v>70.8</c:v>
                </c:pt>
                <c:pt idx="1">
                  <c:v>58.5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14-4A74-A18D-E8CE61C41A26}"/>
            </c:ext>
          </c:extLst>
        </c:ser>
        <c:ser>
          <c:idx val="5"/>
          <c:order val="5"/>
          <c:tx>
            <c:strRef>
              <c:f>Аркуш1!$G$1</c:f>
              <c:strCache>
                <c:ptCount val="1"/>
                <c:pt idx="0">
                  <c:v>Fluorene</c:v>
                </c:pt>
              </c:strCache>
            </c:strRef>
          </c:tx>
          <c:spPr>
            <a:gradFill>
              <a:gsLst>
                <a:gs pos="100000">
                  <a:schemeClr val="accent6">
                    <a:alpha val="0"/>
                  </a:schemeClr>
                </a:gs>
                <a:gs pos="50000">
                  <a:schemeClr val="accent6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Аркуш1!$A$2:$A$3</c:f>
              <c:strCache>
                <c:ptCount val="2"/>
                <c:pt idx="0">
                  <c:v>X4</c:v>
                </c:pt>
                <c:pt idx="1">
                  <c:v>K4</c:v>
                </c:pt>
              </c:strCache>
            </c:strRef>
          </c:cat>
          <c:val>
            <c:numRef>
              <c:f>Аркуш1!$G$2:$G$3</c:f>
              <c:numCache>
                <c:formatCode>General</c:formatCode>
                <c:ptCount val="2"/>
                <c:pt idx="0">
                  <c:v>47.3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314-4A74-A18D-E8CE61C41A26}"/>
            </c:ext>
          </c:extLst>
        </c:ser>
        <c:ser>
          <c:idx val="6"/>
          <c:order val="6"/>
          <c:tx>
            <c:strRef>
              <c:f>Аркуш1!$H$1</c:f>
              <c:strCache>
                <c:ptCount val="1"/>
                <c:pt idx="0">
                  <c:v>Phenanthrene</c:v>
                </c:pt>
              </c:strCache>
            </c:strRef>
          </c:tx>
          <c:spPr>
            <a:gradFill>
              <a:gsLst>
                <a:gs pos="100000">
                  <a:schemeClr val="accent1">
                    <a:lumMod val="60000"/>
                    <a:alpha val="0"/>
                  </a:schemeClr>
                </a:gs>
                <a:gs pos="50000">
                  <a:schemeClr val="accent1">
                    <a:lumMod val="60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Аркуш1!$A$2:$A$3</c:f>
              <c:strCache>
                <c:ptCount val="2"/>
                <c:pt idx="0">
                  <c:v>X4</c:v>
                </c:pt>
                <c:pt idx="1">
                  <c:v>K4</c:v>
                </c:pt>
              </c:strCache>
            </c:strRef>
          </c:cat>
          <c:val>
            <c:numRef>
              <c:f>Аркуш1!$H$2:$H$3</c:f>
              <c:numCache>
                <c:formatCode>General</c:formatCode>
                <c:ptCount val="2"/>
                <c:pt idx="0">
                  <c:v>10.7</c:v>
                </c:pt>
                <c:pt idx="1">
                  <c:v>38.799999999999997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314-4A74-A18D-E8CE61C41A26}"/>
            </c:ext>
          </c:extLst>
        </c:ser>
        <c:ser>
          <c:idx val="7"/>
          <c:order val="7"/>
          <c:tx>
            <c:strRef>
              <c:f>Аркуш1!$I$1</c:f>
              <c:strCache>
                <c:ptCount val="1"/>
                <c:pt idx="0">
                  <c:v>Anthracene</c:v>
                </c:pt>
              </c:strCache>
            </c:strRef>
          </c:tx>
          <c:spPr>
            <a:gradFill>
              <a:gsLst>
                <a:gs pos="100000">
                  <a:schemeClr val="accent2">
                    <a:lumMod val="60000"/>
                    <a:alpha val="0"/>
                  </a:schemeClr>
                </a:gs>
                <a:gs pos="50000">
                  <a:schemeClr val="accent2">
                    <a:lumMod val="60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Аркуш1!$A$2:$A$3</c:f>
              <c:strCache>
                <c:ptCount val="2"/>
                <c:pt idx="0">
                  <c:v>X4</c:v>
                </c:pt>
                <c:pt idx="1">
                  <c:v>K4</c:v>
                </c:pt>
              </c:strCache>
            </c:strRef>
          </c:cat>
          <c:val>
            <c:numRef>
              <c:f>Аркуш1!$I$2:$I$3</c:f>
              <c:numCache>
                <c:formatCode>General</c:formatCode>
                <c:ptCount val="2"/>
                <c:pt idx="0">
                  <c:v>29.7</c:v>
                </c:pt>
                <c:pt idx="1">
                  <c:v>41.6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314-4A74-A18D-E8CE61C41A26}"/>
            </c:ext>
          </c:extLst>
        </c:ser>
        <c:ser>
          <c:idx val="8"/>
          <c:order val="8"/>
          <c:tx>
            <c:strRef>
              <c:f>Аркуш1!$J$1</c:f>
              <c:strCache>
                <c:ptCount val="1"/>
                <c:pt idx="0">
                  <c:v>Fluoranthene</c:v>
                </c:pt>
              </c:strCache>
            </c:strRef>
          </c:tx>
          <c:spPr>
            <a:gradFill>
              <a:gsLst>
                <a:gs pos="100000">
                  <a:schemeClr val="accent3">
                    <a:lumMod val="60000"/>
                    <a:alpha val="0"/>
                  </a:schemeClr>
                </a:gs>
                <a:gs pos="50000">
                  <a:schemeClr val="accent3">
                    <a:lumMod val="60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Аркуш1!$A$2:$A$3</c:f>
              <c:strCache>
                <c:ptCount val="2"/>
                <c:pt idx="0">
                  <c:v>X4</c:v>
                </c:pt>
                <c:pt idx="1">
                  <c:v>K4</c:v>
                </c:pt>
              </c:strCache>
            </c:strRef>
          </c:cat>
          <c:val>
            <c:numRef>
              <c:f>Аркуш1!$J$2:$J$3</c:f>
              <c:numCache>
                <c:formatCode>General</c:formatCode>
                <c:ptCount val="2"/>
                <c:pt idx="0">
                  <c:v>8.8000000000000007</c:v>
                </c:pt>
                <c:pt idx="1">
                  <c:v>45.2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314-4A74-A18D-E8CE61C41A26}"/>
            </c:ext>
          </c:extLst>
        </c:ser>
        <c:ser>
          <c:idx val="9"/>
          <c:order val="9"/>
          <c:tx>
            <c:strRef>
              <c:f>Аркуш1!$K$1</c:f>
              <c:strCache>
                <c:ptCount val="1"/>
                <c:pt idx="0">
                  <c:v>Pyrene</c:v>
                </c:pt>
              </c:strCache>
            </c:strRef>
          </c:tx>
          <c:spPr>
            <a:gradFill>
              <a:gsLst>
                <a:gs pos="100000">
                  <a:schemeClr val="accent4">
                    <a:lumMod val="60000"/>
                    <a:alpha val="0"/>
                  </a:schemeClr>
                </a:gs>
                <a:gs pos="50000">
                  <a:schemeClr val="accent4">
                    <a:lumMod val="60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Аркуш1!$A$2:$A$3</c:f>
              <c:strCache>
                <c:ptCount val="2"/>
                <c:pt idx="0">
                  <c:v>X4</c:v>
                </c:pt>
                <c:pt idx="1">
                  <c:v>K4</c:v>
                </c:pt>
              </c:strCache>
            </c:strRef>
          </c:cat>
          <c:val>
            <c:numRef>
              <c:f>Аркуш1!$K$2:$K$3</c:f>
              <c:numCache>
                <c:formatCode>General</c:formatCode>
                <c:ptCount val="2"/>
                <c:pt idx="0">
                  <c:v>9.6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314-4A74-A18D-E8CE61C41A26}"/>
            </c:ext>
          </c:extLst>
        </c:ser>
        <c:ser>
          <c:idx val="10"/>
          <c:order val="10"/>
          <c:tx>
            <c:strRef>
              <c:f>Аркуш1!$L$1</c:f>
              <c:strCache>
                <c:ptCount val="1"/>
                <c:pt idx="0">
                  <c:v>Benz[a]anthracene</c:v>
                </c:pt>
              </c:strCache>
            </c:strRef>
          </c:tx>
          <c:spPr>
            <a:gradFill>
              <a:gsLst>
                <a:gs pos="100000">
                  <a:schemeClr val="accent5">
                    <a:lumMod val="60000"/>
                    <a:alpha val="0"/>
                  </a:schemeClr>
                </a:gs>
                <a:gs pos="50000">
                  <a:schemeClr val="accent5">
                    <a:lumMod val="60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Аркуш1!$A$2:$A$3</c:f>
              <c:strCache>
                <c:ptCount val="2"/>
                <c:pt idx="0">
                  <c:v>X4</c:v>
                </c:pt>
                <c:pt idx="1">
                  <c:v>K4</c:v>
                </c:pt>
              </c:strCache>
            </c:strRef>
          </c:cat>
          <c:val>
            <c:numRef>
              <c:f>Аркуш1!$L$2:$L$3</c:f>
              <c:numCache>
                <c:formatCode>General</c:formatCode>
                <c:ptCount val="2"/>
                <c:pt idx="0">
                  <c:v>17.5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314-4A74-A18D-E8CE61C41A26}"/>
            </c:ext>
          </c:extLst>
        </c:ser>
        <c:ser>
          <c:idx val="11"/>
          <c:order val="11"/>
          <c:tx>
            <c:strRef>
              <c:f>Аркуш1!$M$1</c:f>
              <c:strCache>
                <c:ptCount val="1"/>
                <c:pt idx="0">
                  <c:v>Chrysene</c:v>
                </c:pt>
              </c:strCache>
            </c:strRef>
          </c:tx>
          <c:spPr>
            <a:gradFill>
              <a:gsLst>
                <a:gs pos="100000">
                  <a:schemeClr val="accent6">
                    <a:lumMod val="60000"/>
                    <a:alpha val="0"/>
                  </a:schemeClr>
                </a:gs>
                <a:gs pos="50000">
                  <a:schemeClr val="accent6">
                    <a:lumMod val="60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Аркуш1!$A$2:$A$3</c:f>
              <c:strCache>
                <c:ptCount val="2"/>
                <c:pt idx="0">
                  <c:v>X4</c:v>
                </c:pt>
                <c:pt idx="1">
                  <c:v>K4</c:v>
                </c:pt>
              </c:strCache>
            </c:strRef>
          </c:cat>
          <c:val>
            <c:numRef>
              <c:f>Аркуш1!$M$2:$M$3</c:f>
              <c:numCache>
                <c:formatCode>General</c:formatCode>
                <c:ptCount val="2"/>
                <c:pt idx="0">
                  <c:v>19.899999999999999</c:v>
                </c:pt>
                <c:pt idx="1">
                  <c:v>50.6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314-4A74-A18D-E8CE61C41A26}"/>
            </c:ext>
          </c:extLst>
        </c:ser>
        <c:ser>
          <c:idx val="12"/>
          <c:order val="12"/>
          <c:tx>
            <c:strRef>
              <c:f>Аркуш1!$N$1</c:f>
              <c:strCache>
                <c:ptCount val="1"/>
                <c:pt idx="0">
                  <c:v>Benzo[b]fluoranthene</c:v>
                </c:pt>
              </c:strCache>
            </c:strRef>
          </c:tx>
          <c:spPr>
            <a:gradFill>
              <a:gsLst>
                <a:gs pos="100000">
                  <a:schemeClr val="accent1">
                    <a:lumMod val="80000"/>
                    <a:lumOff val="20000"/>
                    <a:alpha val="0"/>
                  </a:schemeClr>
                </a:gs>
                <a:gs pos="50000">
                  <a:schemeClr val="accent1">
                    <a:lumMod val="80000"/>
                    <a:lumOff val="20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Аркуш1!$A$2:$A$3</c:f>
              <c:strCache>
                <c:ptCount val="2"/>
                <c:pt idx="0">
                  <c:v>X4</c:v>
                </c:pt>
                <c:pt idx="1">
                  <c:v>K4</c:v>
                </c:pt>
              </c:strCache>
            </c:strRef>
          </c:cat>
          <c:val>
            <c:numRef>
              <c:f>Аркуш1!$N$2:$N$3</c:f>
              <c:numCache>
                <c:formatCode>General</c:formatCode>
                <c:ptCount val="2"/>
                <c:pt idx="0">
                  <c:v>26.5</c:v>
                </c:pt>
                <c:pt idx="1">
                  <c:v>51.7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314-4A74-A18D-E8CE61C41A26}"/>
            </c:ext>
          </c:extLst>
        </c:ser>
        <c:ser>
          <c:idx val="13"/>
          <c:order val="13"/>
          <c:tx>
            <c:strRef>
              <c:f>Аркуш1!$O$1</c:f>
              <c:strCache>
                <c:ptCount val="1"/>
                <c:pt idx="0">
                  <c:v>Benzo[a]pyrene</c:v>
                </c:pt>
              </c:strCache>
            </c:strRef>
          </c:tx>
          <c:spPr>
            <a:gradFill>
              <a:gsLst>
                <a:gs pos="100000">
                  <a:schemeClr val="accent2">
                    <a:lumMod val="80000"/>
                    <a:lumOff val="20000"/>
                    <a:alpha val="0"/>
                  </a:schemeClr>
                </a:gs>
                <a:gs pos="50000">
                  <a:schemeClr val="accent2">
                    <a:lumMod val="80000"/>
                    <a:lumOff val="20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Аркуш1!$A$2:$A$3</c:f>
              <c:strCache>
                <c:ptCount val="2"/>
                <c:pt idx="0">
                  <c:v>X4</c:v>
                </c:pt>
                <c:pt idx="1">
                  <c:v>K4</c:v>
                </c:pt>
              </c:strCache>
            </c:strRef>
          </c:cat>
          <c:val>
            <c:numRef>
              <c:f>Аркуш1!$O$2:$O$3</c:f>
              <c:numCache>
                <c:formatCode>General</c:formatCode>
                <c:ptCount val="2"/>
                <c:pt idx="0">
                  <c:v>26</c:v>
                </c:pt>
                <c:pt idx="1">
                  <c:v>52.5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314-4A74-A18D-E8CE61C41A26}"/>
            </c:ext>
          </c:extLst>
        </c:ser>
        <c:ser>
          <c:idx val="14"/>
          <c:order val="14"/>
          <c:tx>
            <c:strRef>
              <c:f>Аркуш1!$P$1</c:f>
              <c:strCache>
                <c:ptCount val="1"/>
                <c:pt idx="0">
                  <c:v>Indeno[1,2,3-cd]pyrene</c:v>
                </c:pt>
              </c:strCache>
            </c:strRef>
          </c:tx>
          <c:spPr>
            <a:gradFill>
              <a:gsLst>
                <a:gs pos="100000">
                  <a:schemeClr val="accent3">
                    <a:lumMod val="80000"/>
                    <a:lumOff val="20000"/>
                    <a:alpha val="0"/>
                  </a:schemeClr>
                </a:gs>
                <a:gs pos="50000">
                  <a:schemeClr val="accent3">
                    <a:lumMod val="80000"/>
                    <a:lumOff val="20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Аркуш1!$A$2:$A$3</c:f>
              <c:strCache>
                <c:ptCount val="2"/>
                <c:pt idx="0">
                  <c:v>X4</c:v>
                </c:pt>
                <c:pt idx="1">
                  <c:v>K4</c:v>
                </c:pt>
              </c:strCache>
            </c:strRef>
          </c:cat>
          <c:val>
            <c:numRef>
              <c:f>Аркуш1!$P$2:$P$3</c:f>
              <c:numCache>
                <c:formatCode>General</c:formatCode>
                <c:ptCount val="2"/>
                <c:pt idx="0">
                  <c:v>1.1000000000000001</c:v>
                </c:pt>
                <c:pt idx="1">
                  <c:v>32.700000000000003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314-4A74-A18D-E8CE61C41A26}"/>
            </c:ext>
          </c:extLst>
        </c:ser>
        <c:ser>
          <c:idx val="15"/>
          <c:order val="15"/>
          <c:tx>
            <c:strRef>
              <c:f>Аркуш1!$Q$1</c:f>
              <c:strCache>
                <c:ptCount val="1"/>
                <c:pt idx="0">
                  <c:v>Benzo[ghi]perylene</c:v>
                </c:pt>
              </c:strCache>
            </c:strRef>
          </c:tx>
          <c:spPr>
            <a:gradFill>
              <a:gsLst>
                <a:gs pos="100000">
                  <a:schemeClr val="accent4">
                    <a:lumMod val="80000"/>
                    <a:lumOff val="20000"/>
                    <a:alpha val="0"/>
                  </a:schemeClr>
                </a:gs>
                <a:gs pos="50000">
                  <a:schemeClr val="accent4">
                    <a:lumMod val="80000"/>
                    <a:lumOff val="20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Аркуш1!$A$2:$A$3</c:f>
              <c:strCache>
                <c:ptCount val="2"/>
                <c:pt idx="0">
                  <c:v>X4</c:v>
                </c:pt>
                <c:pt idx="1">
                  <c:v>K4</c:v>
                </c:pt>
              </c:strCache>
            </c:strRef>
          </c:cat>
          <c:val>
            <c:numRef>
              <c:f>Аркуш1!$Q$2:$Q$3</c:f>
              <c:numCache>
                <c:formatCode>General</c:formatCode>
                <c:ptCount val="2"/>
                <c:pt idx="0">
                  <c:v>14.7</c:v>
                </c:pt>
                <c:pt idx="1">
                  <c:v>41.2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314-4A74-A18D-E8CE61C41A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559722216"/>
        <c:axId val="559726176"/>
        <c:axId val="0"/>
      </c:bar3DChart>
      <c:catAx>
        <c:axId val="559722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59726176"/>
        <c:crosses val="autoZero"/>
        <c:auto val="1"/>
        <c:lblAlgn val="ctr"/>
        <c:lblOffset val="100"/>
        <c:noMultiLvlLbl val="0"/>
      </c:catAx>
      <c:valAx>
        <c:axId val="55972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59722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uk-UA" sz="1800" b="1" dirty="0"/>
              <a:t>Внесок процесів сорбції та розкладання,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uk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Сорбція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Аркуш1!$A$2:$A$17</c:f>
              <c:strCache>
                <c:ptCount val="16"/>
                <c:pt idx="0">
                  <c:v>Naphthalene</c:v>
                </c:pt>
                <c:pt idx="1">
                  <c:v>Naphthalene, 1-methyl-</c:v>
                </c:pt>
                <c:pt idx="2">
                  <c:v>Naphthalene, 2-methyl-</c:v>
                </c:pt>
                <c:pt idx="3">
                  <c:v>Acenaphthylene</c:v>
                </c:pt>
                <c:pt idx="4">
                  <c:v>Acenaphthene</c:v>
                </c:pt>
                <c:pt idx="5">
                  <c:v>Fluorene</c:v>
                </c:pt>
                <c:pt idx="6">
                  <c:v>Phenanthrene</c:v>
                </c:pt>
                <c:pt idx="7">
                  <c:v>Anthracene</c:v>
                </c:pt>
                <c:pt idx="8">
                  <c:v>Fluoranthene</c:v>
                </c:pt>
                <c:pt idx="9">
                  <c:v>Pyrene</c:v>
                </c:pt>
                <c:pt idx="10">
                  <c:v>Benz[a]anthracene</c:v>
                </c:pt>
                <c:pt idx="11">
                  <c:v>Chrysene</c:v>
                </c:pt>
                <c:pt idx="12">
                  <c:v>Benzo[b]fluoranthene</c:v>
                </c:pt>
                <c:pt idx="13">
                  <c:v>Benzo[a]pyrene</c:v>
                </c:pt>
                <c:pt idx="14">
                  <c:v>Indeno[1,2,3-cd]pyrene</c:v>
                </c:pt>
                <c:pt idx="15">
                  <c:v>Benzo[ghi]perylene</c:v>
                </c:pt>
              </c:strCache>
            </c:strRef>
          </c:cat>
          <c:val>
            <c:numRef>
              <c:f>Аркуш1!$B$2:$B$17</c:f>
              <c:numCache>
                <c:formatCode>General</c:formatCode>
                <c:ptCount val="16"/>
                <c:pt idx="0">
                  <c:v>96</c:v>
                </c:pt>
                <c:pt idx="1">
                  <c:v>95</c:v>
                </c:pt>
                <c:pt idx="2">
                  <c:v>94</c:v>
                </c:pt>
                <c:pt idx="3">
                  <c:v>72</c:v>
                </c:pt>
                <c:pt idx="4">
                  <c:v>71</c:v>
                </c:pt>
                <c:pt idx="5">
                  <c:v>47</c:v>
                </c:pt>
                <c:pt idx="6">
                  <c:v>11</c:v>
                </c:pt>
                <c:pt idx="7">
                  <c:v>30</c:v>
                </c:pt>
                <c:pt idx="8">
                  <c:v>9</c:v>
                </c:pt>
                <c:pt idx="9">
                  <c:v>10</c:v>
                </c:pt>
                <c:pt idx="10">
                  <c:v>18</c:v>
                </c:pt>
                <c:pt idx="11">
                  <c:v>20</c:v>
                </c:pt>
                <c:pt idx="12">
                  <c:v>27</c:v>
                </c:pt>
                <c:pt idx="13">
                  <c:v>26</c:v>
                </c:pt>
                <c:pt idx="14">
                  <c:v>1</c:v>
                </c:pt>
                <c:pt idx="1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E9-4D77-BFE3-B592B6B7112A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Розкладання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Аркуш1!$A$2:$A$17</c:f>
              <c:strCache>
                <c:ptCount val="16"/>
                <c:pt idx="0">
                  <c:v>Naphthalene</c:v>
                </c:pt>
                <c:pt idx="1">
                  <c:v>Naphthalene, 1-methyl-</c:v>
                </c:pt>
                <c:pt idx="2">
                  <c:v>Naphthalene, 2-methyl-</c:v>
                </c:pt>
                <c:pt idx="3">
                  <c:v>Acenaphthylene</c:v>
                </c:pt>
                <c:pt idx="4">
                  <c:v>Acenaphthene</c:v>
                </c:pt>
                <c:pt idx="5">
                  <c:v>Fluorene</c:v>
                </c:pt>
                <c:pt idx="6">
                  <c:v>Phenanthrene</c:v>
                </c:pt>
                <c:pt idx="7">
                  <c:v>Anthracene</c:v>
                </c:pt>
                <c:pt idx="8">
                  <c:v>Fluoranthene</c:v>
                </c:pt>
                <c:pt idx="9">
                  <c:v>Pyrene</c:v>
                </c:pt>
                <c:pt idx="10">
                  <c:v>Benz[a]anthracene</c:v>
                </c:pt>
                <c:pt idx="11">
                  <c:v>Chrysene</c:v>
                </c:pt>
                <c:pt idx="12">
                  <c:v>Benzo[b]fluoranthene</c:v>
                </c:pt>
                <c:pt idx="13">
                  <c:v>Benzo[a]pyrene</c:v>
                </c:pt>
                <c:pt idx="14">
                  <c:v>Indeno[1,2,3-cd]pyrene</c:v>
                </c:pt>
                <c:pt idx="15">
                  <c:v>Benzo[ghi]perylene</c:v>
                </c:pt>
              </c:strCache>
            </c:strRef>
          </c:cat>
          <c:val>
            <c:numRef>
              <c:f>Аркуш1!$C$2:$C$17</c:f>
              <c:numCache>
                <c:formatCode>General</c:formatCode>
                <c:ptCount val="16"/>
                <c:pt idx="0">
                  <c:v>4</c:v>
                </c:pt>
                <c:pt idx="1">
                  <c:v>0</c:v>
                </c:pt>
                <c:pt idx="2">
                  <c:v>6</c:v>
                </c:pt>
                <c:pt idx="3">
                  <c:v>23</c:v>
                </c:pt>
                <c:pt idx="4">
                  <c:v>22</c:v>
                </c:pt>
                <c:pt idx="5">
                  <c:v>36</c:v>
                </c:pt>
                <c:pt idx="6">
                  <c:v>59</c:v>
                </c:pt>
                <c:pt idx="7">
                  <c:v>41</c:v>
                </c:pt>
                <c:pt idx="8">
                  <c:v>44</c:v>
                </c:pt>
                <c:pt idx="9">
                  <c:v>81</c:v>
                </c:pt>
                <c:pt idx="10">
                  <c:v>81</c:v>
                </c:pt>
                <c:pt idx="11">
                  <c:v>34</c:v>
                </c:pt>
                <c:pt idx="12">
                  <c:v>18</c:v>
                </c:pt>
                <c:pt idx="13">
                  <c:v>46</c:v>
                </c:pt>
                <c:pt idx="14">
                  <c:v>77</c:v>
                </c:pt>
                <c:pt idx="15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E9-4D77-BFE3-B592B6B711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9722216"/>
        <c:axId val="559726176"/>
        <c:axId val="0"/>
      </c:bar3DChart>
      <c:catAx>
        <c:axId val="559722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59726176"/>
        <c:crosses val="autoZero"/>
        <c:auto val="1"/>
        <c:lblAlgn val="ctr"/>
        <c:lblOffset val="100"/>
        <c:noMultiLvlLbl val="0"/>
      </c:catAx>
      <c:valAx>
        <c:axId val="55972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59722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uk-UA" sz="1800" b="1" dirty="0"/>
              <a:t>Внесок процесів сорбції та розкладання,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uk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Сорбція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Аркуш1!$A$2:$A$17</c:f>
              <c:strCache>
                <c:ptCount val="16"/>
                <c:pt idx="0">
                  <c:v>Naphthalene</c:v>
                </c:pt>
                <c:pt idx="1">
                  <c:v>Naphthalene, 1-methyl-</c:v>
                </c:pt>
                <c:pt idx="2">
                  <c:v>Naphthalene, 2-methyl-</c:v>
                </c:pt>
                <c:pt idx="3">
                  <c:v>Acenaphthylene</c:v>
                </c:pt>
                <c:pt idx="4">
                  <c:v>Acenaphthene</c:v>
                </c:pt>
                <c:pt idx="5">
                  <c:v>Fluorene</c:v>
                </c:pt>
                <c:pt idx="6">
                  <c:v>Phenanthrene</c:v>
                </c:pt>
                <c:pt idx="7">
                  <c:v>Anthracene</c:v>
                </c:pt>
                <c:pt idx="8">
                  <c:v>Fluoranthene</c:v>
                </c:pt>
                <c:pt idx="9">
                  <c:v>Pyrene</c:v>
                </c:pt>
                <c:pt idx="10">
                  <c:v>Benz[a]anthracene</c:v>
                </c:pt>
                <c:pt idx="11">
                  <c:v>Chrysene</c:v>
                </c:pt>
                <c:pt idx="12">
                  <c:v>Benzo[b]fluoranthene</c:v>
                </c:pt>
                <c:pt idx="13">
                  <c:v>Benzo[a]pyrene</c:v>
                </c:pt>
                <c:pt idx="14">
                  <c:v>Indeno[1,2,3-cd]pyrene</c:v>
                </c:pt>
                <c:pt idx="15">
                  <c:v>Benzo[ghi]perylene</c:v>
                </c:pt>
              </c:strCache>
            </c:strRef>
          </c:cat>
          <c:val>
            <c:numRef>
              <c:f>Аркуш1!$B$2:$B$17</c:f>
              <c:numCache>
                <c:formatCode>General</c:formatCode>
                <c:ptCount val="16"/>
                <c:pt idx="0">
                  <c:v>85</c:v>
                </c:pt>
                <c:pt idx="1">
                  <c:v>83</c:v>
                </c:pt>
                <c:pt idx="2">
                  <c:v>81</c:v>
                </c:pt>
                <c:pt idx="3">
                  <c:v>56</c:v>
                </c:pt>
                <c:pt idx="4">
                  <c:v>59</c:v>
                </c:pt>
                <c:pt idx="5">
                  <c:v>47</c:v>
                </c:pt>
                <c:pt idx="6">
                  <c:v>39</c:v>
                </c:pt>
                <c:pt idx="7">
                  <c:v>42</c:v>
                </c:pt>
                <c:pt idx="8">
                  <c:v>45</c:v>
                </c:pt>
                <c:pt idx="9">
                  <c:v>46</c:v>
                </c:pt>
                <c:pt idx="10">
                  <c:v>46</c:v>
                </c:pt>
                <c:pt idx="11">
                  <c:v>51</c:v>
                </c:pt>
                <c:pt idx="12">
                  <c:v>52</c:v>
                </c:pt>
                <c:pt idx="13">
                  <c:v>53</c:v>
                </c:pt>
                <c:pt idx="14">
                  <c:v>33</c:v>
                </c:pt>
                <c:pt idx="15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A3-4640-8AEC-B74355CCFE4F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Розкладання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Аркуш1!$A$2:$A$17</c:f>
              <c:strCache>
                <c:ptCount val="16"/>
                <c:pt idx="0">
                  <c:v>Naphthalene</c:v>
                </c:pt>
                <c:pt idx="1">
                  <c:v>Naphthalene, 1-methyl-</c:v>
                </c:pt>
                <c:pt idx="2">
                  <c:v>Naphthalene, 2-methyl-</c:v>
                </c:pt>
                <c:pt idx="3">
                  <c:v>Acenaphthylene</c:v>
                </c:pt>
                <c:pt idx="4">
                  <c:v>Acenaphthene</c:v>
                </c:pt>
                <c:pt idx="5">
                  <c:v>Fluorene</c:v>
                </c:pt>
                <c:pt idx="6">
                  <c:v>Phenanthrene</c:v>
                </c:pt>
                <c:pt idx="7">
                  <c:v>Anthracene</c:v>
                </c:pt>
                <c:pt idx="8">
                  <c:v>Fluoranthene</c:v>
                </c:pt>
                <c:pt idx="9">
                  <c:v>Pyrene</c:v>
                </c:pt>
                <c:pt idx="10">
                  <c:v>Benz[a]anthracene</c:v>
                </c:pt>
                <c:pt idx="11">
                  <c:v>Chrysene</c:v>
                </c:pt>
                <c:pt idx="12">
                  <c:v>Benzo[b]fluoranthene</c:v>
                </c:pt>
                <c:pt idx="13">
                  <c:v>Benzo[a]pyrene</c:v>
                </c:pt>
                <c:pt idx="14">
                  <c:v>Indeno[1,2,3-cd]pyrene</c:v>
                </c:pt>
                <c:pt idx="15">
                  <c:v>Benzo[ghi]perylene</c:v>
                </c:pt>
              </c:strCache>
            </c:strRef>
          </c:cat>
          <c:val>
            <c:numRef>
              <c:f>Аркуш1!$C$2:$C$17</c:f>
              <c:numCache>
                <c:formatCode>General</c:formatCode>
                <c:ptCount val="16"/>
                <c:pt idx="0">
                  <c:v>10</c:v>
                </c:pt>
                <c:pt idx="1">
                  <c:v>9</c:v>
                </c:pt>
                <c:pt idx="2">
                  <c:v>17</c:v>
                </c:pt>
                <c:pt idx="3">
                  <c:v>37</c:v>
                </c:pt>
                <c:pt idx="4">
                  <c:v>31</c:v>
                </c:pt>
                <c:pt idx="5">
                  <c:v>35</c:v>
                </c:pt>
                <c:pt idx="6">
                  <c:v>27</c:v>
                </c:pt>
                <c:pt idx="7">
                  <c:v>27</c:v>
                </c:pt>
                <c:pt idx="8">
                  <c:v>10</c:v>
                </c:pt>
                <c:pt idx="9">
                  <c:v>17</c:v>
                </c:pt>
                <c:pt idx="10">
                  <c:v>52</c:v>
                </c:pt>
                <c:pt idx="11">
                  <c:v>21</c:v>
                </c:pt>
                <c:pt idx="12">
                  <c:v>23</c:v>
                </c:pt>
                <c:pt idx="13">
                  <c:v>27</c:v>
                </c:pt>
                <c:pt idx="14">
                  <c:v>53</c:v>
                </c:pt>
                <c:pt idx="15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A3-4640-8AEC-B74355CCF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9722216"/>
        <c:axId val="559726176"/>
        <c:axId val="0"/>
      </c:bar3DChart>
      <c:catAx>
        <c:axId val="559722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59726176"/>
        <c:crosses val="autoZero"/>
        <c:auto val="1"/>
        <c:lblAlgn val="ctr"/>
        <c:lblOffset val="100"/>
        <c:noMultiLvlLbl val="0"/>
      </c:catAx>
      <c:valAx>
        <c:axId val="55972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59722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8DEBA-3E68-4DF8-B15C-4BFA42466AAA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1225550"/>
            <a:ext cx="5878513" cy="3306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3577" y="4716076"/>
            <a:ext cx="5388610" cy="38586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6E2A9-18B7-46ED-9BC2-06D3552F21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6299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3577" y="4716076"/>
            <a:ext cx="5388610" cy="385860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1225550"/>
            <a:ext cx="5878513" cy="33067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 txBox="1">
            <a:spLocks noGrp="1"/>
          </p:cNvSpPr>
          <p:nvPr>
            <p:ph type="body" idx="1"/>
          </p:nvPr>
        </p:nvSpPr>
        <p:spPr>
          <a:xfrm>
            <a:off x="673577" y="4716076"/>
            <a:ext cx="5388610" cy="385860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0" name="Google Shape;2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1225550"/>
            <a:ext cx="5878513" cy="33067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94A5F-89F1-B94F-ACB6-EF50FE669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7489593-6C90-8DFC-C707-93D2E01C4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262071-50EB-44E2-7D3E-E10542D0B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1721-86FF-4328-9FED-433C1AB6D505}" type="datetime1">
              <a:rPr lang="uk-UA" smtClean="0"/>
              <a:t>25.10.2023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2DEE18D-DA06-A98F-0FE8-D156749E8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94E9549-08F2-7E33-E11E-B15F89F40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7DF-FA79-468F-8AEF-852BF8F293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344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8C271-8699-0E2F-9807-6A21CF4AE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6E66494-DE36-0260-1123-D8D523172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E588B0-7F58-36D2-93AC-C265E210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CFC0-1BA4-473E-B8CC-714D3389C048}" type="datetime1">
              <a:rPr lang="uk-UA" smtClean="0"/>
              <a:t>25.10.2023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887F39-33EA-D709-8DE9-A99429F46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27A1D18-7868-FABE-08A2-0048A4E7E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7DF-FA79-468F-8AEF-852BF8F293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116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4C1CCC2-7B5A-BF82-4A67-47A962CE3E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15A92FC-BD3B-2FDC-60AD-060DC7FB6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D8BE4A2-851A-3454-FB3A-35D8F39DE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9CA55-26BF-47EE-8A56-5A8002920785}" type="datetime1">
              <a:rPr lang="uk-UA" smtClean="0"/>
              <a:t>25.10.2023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6C41C05-8715-4D07-F601-EB8B2C5D9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D318BAF-6B5A-85E1-3F5E-E8B650F22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7DF-FA79-468F-8AEF-852BF8F293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392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7F5DA-B6DE-7107-CC7A-86D8CF1C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BEFD329-06E4-4BDF-7BBE-D96EC8C65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B8DC67-270A-7EDE-AD83-D2E744755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FD9B-DF6C-43B1-933D-A59E8E62DD0B}" type="datetime1">
              <a:rPr lang="uk-UA" smtClean="0"/>
              <a:t>25.10.2023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374FB8-9458-E4B8-82B0-37210D62F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BA23FA5-F250-CDCA-D8D2-669F7F05F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7DF-FA79-468F-8AEF-852BF8F293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326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166F4-D439-64CA-3897-47E43C7C1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500CA24-B93F-FD75-4F47-A5063E802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03B664-24B7-B75E-677F-6E6265ED9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EDFE-7A76-411F-9141-23A58ADEF201}" type="datetime1">
              <a:rPr lang="uk-UA" smtClean="0"/>
              <a:t>25.10.2023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6AFC88-8D62-9ED4-394C-2AC0F6527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E3DD3E-E7B1-1DCF-D437-7834CCAF2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7DF-FA79-468F-8AEF-852BF8F293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2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7BCF-CC11-E46F-53D8-ADBE18868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2C7C5DA-BA7B-0EB5-6887-A7C32D9748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6B83E0-C1A0-F32F-94F1-F8F95C47B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446D04E-B04B-59C1-CD32-433CAFE9A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A88A-4D31-4871-ABD7-630B8ECCF7EF}" type="datetime1">
              <a:rPr lang="uk-UA" smtClean="0"/>
              <a:t>25.10.2023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AC6D04A-DB8F-2EA3-266F-656A7F00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8E57230-9F0B-4ECE-9098-303AE56ED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7DF-FA79-468F-8AEF-852BF8F293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1344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BBEC8-D560-2A73-C73E-332B6C618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43C3FC5-248D-CCA5-CAD0-DDA849A56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7B4ADA1-BA7D-A811-49E4-6DC9EEF995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80236C2-D603-E7BC-61B8-D163303949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F4F7E67-F574-39CB-6108-DC3C745D2B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A207118-CC0C-F7F0-12C6-EABD160FA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EBF4-BA51-41B1-9846-A5E65FA89024}" type="datetime1">
              <a:rPr lang="uk-UA" smtClean="0"/>
              <a:t>25.10.2023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11AE18A-E8F2-C955-294A-85C5BE292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5BAB7FD-BC4D-EA82-E723-78E9986D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7DF-FA79-468F-8AEF-852BF8F293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809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CE99C-3308-8311-07D0-931FA5B3D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8C0100C-6E6C-9F8B-58FC-73907D049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29C2-4ACB-499D-A74A-5A13AA018919}" type="datetime1">
              <a:rPr lang="uk-UA" smtClean="0"/>
              <a:t>25.10.2023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A124A35-5369-3CF2-D36D-975FEF045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B13D26A-D54B-3F08-D30D-ECB6734EC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z="1800" b="1"/>
            </a:lvl1pPr>
          </a:lstStyle>
          <a:p>
            <a:fld id="{783D97DF-FA79-468F-8AEF-852BF8F293A9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56019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9615454-AA42-9BFC-B905-79321F49B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1E7C-228C-439E-9308-E8CF8C7137E4}" type="datetime1">
              <a:rPr lang="uk-UA" smtClean="0"/>
              <a:t>25.10.2023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4F072BD-5F85-FB99-8F00-67D9ECF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3C6160C-0A38-70B3-9DF9-6CD288DCD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7DF-FA79-468F-8AEF-852BF8F293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358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0663E-E63F-12D2-EBCA-F43E3F544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9B9CAB-A5DA-3F49-6BA0-821A89AB4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8002B2A-A7A1-A6C2-024B-10D4AC089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0A52592-F999-F35B-6F14-30921DDE5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A021-D739-4A66-8F87-DF5F8D30C8E9}" type="datetime1">
              <a:rPr lang="uk-UA" smtClean="0"/>
              <a:t>25.10.2023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D5766C1-CFDF-58EC-B3E6-021FAB79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2C36615-0436-94E3-20E0-EC6C9A465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7DF-FA79-468F-8AEF-852BF8F293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3929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489F4E-8FDE-AA9D-9F32-0BD349BA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C13AD48-F64E-A3BE-1725-F5F71E5E1C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0BC46D3-8227-099D-D3B9-787F5FD80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0DF1AF2-8CD1-8C1C-820C-7BE1D0B34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C953-1AF2-4DF9-B508-4DBAC39CE13D}" type="datetime1">
              <a:rPr lang="uk-UA" smtClean="0"/>
              <a:t>25.10.2023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D6D76E2-9A4D-A47E-879B-F9A5142AB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ADAC1A7-C409-7494-8BCE-7D48EAC1F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7DF-FA79-468F-8AEF-852BF8F293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4697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2EAA254-8A83-AB6B-9D73-1DC022346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E38F82F-BA3F-5884-6E21-440049654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DF3640F-1D21-2675-BB8E-E3BECDB00D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A0104-FE37-4EDE-894C-7D66102E3764}" type="datetime1">
              <a:rPr lang="uk-UA" smtClean="0"/>
              <a:t>25.10.2023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B8910F5-6851-2A88-7058-0373493CED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B1A4823-3EC8-8849-DDDD-32EF670C9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D97DF-FA79-468F-8AEF-852BF8F293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924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11" Type="http://schemas.openxmlformats.org/officeDocument/2006/relationships/image" Target="../media/image22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584296" y="2252041"/>
            <a:ext cx="902340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ct val="100000"/>
              <a:buFont typeface="Arial"/>
              <a:buNone/>
            </a:pPr>
            <a:r>
              <a:rPr lang="uk-UA" sz="2800" b="1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Звіт </a:t>
            </a:r>
            <a:br>
              <a:rPr lang="uk-UA" sz="2800" b="1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2800" b="1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за перший рік навчання в аспірантурі</a:t>
            </a:r>
            <a:br>
              <a:rPr lang="uk-UA" sz="2800" b="1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2800" b="1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2022-2023</a:t>
            </a:r>
            <a:endParaRPr dirty="0"/>
          </a:p>
        </p:txBody>
      </p:sp>
      <p:pic>
        <p:nvPicPr>
          <p:cNvPr id="89" name="Google Shape;89;p1" descr="Головн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836" y="453968"/>
            <a:ext cx="1647825" cy="160972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933948" y="5192569"/>
            <a:ext cx="501427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Науковий керівник: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к.х.н</a:t>
            </a:r>
            <a:r>
              <a:rPr lang="uk-UA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., с.д.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К. М. Бєліков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3502135" y="450286"/>
            <a:ext cx="51944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ДНУ «НТК «Інститут монокристалів» НАНУ»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6095999" y="4105673"/>
            <a:ext cx="520124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аспірантки ТІМОНІНОЇ </a:t>
            </a:r>
            <a:r>
              <a:rPr lang="uk-UA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Алвард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спеціальність 102 «Хімія»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2DC6A0-832E-E271-D246-719FBDA16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660" y="289125"/>
            <a:ext cx="10520680" cy="102440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Адсорбція поліциклічних ароматичних вуглеводнів </a:t>
            </a:r>
            <a:endParaRPr lang="uk-UA" dirty="0"/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D3387A29-E7AA-EF6D-1F9E-5A2CE41C0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7DF-FA79-468F-8AEF-852BF8F293A9}" type="slidenum">
              <a:rPr lang="uk-UA" smtClean="0"/>
              <a:pPr/>
              <a:t>10</a:t>
            </a:fld>
            <a:endParaRPr lang="uk-UA" dirty="0"/>
          </a:p>
        </p:txBody>
      </p:sp>
      <p:graphicFrame>
        <p:nvGraphicFramePr>
          <p:cNvPr id="4" name="Діаграма 3">
            <a:extLst>
              <a:ext uri="{FF2B5EF4-FFF2-40B4-BE49-F238E27FC236}">
                <a16:creationId xmlns:a16="http://schemas.microsoft.com/office/drawing/2014/main" id="{F1034D20-B9E1-EEC9-2BFA-C2722B501A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7939105"/>
              </p:ext>
            </p:extLst>
          </p:nvPr>
        </p:nvGraphicFramePr>
        <p:xfrm>
          <a:off x="609600" y="1389530"/>
          <a:ext cx="11257935" cy="4667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9812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3AE69595-6907-ED68-9B39-FFF5D9E5B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7DF-FA79-468F-8AEF-852BF8F293A9}" type="slidenum">
              <a:rPr lang="uk-UA" smtClean="0"/>
              <a:pPr/>
              <a:t>11</a:t>
            </a:fld>
            <a:endParaRPr lang="uk-UA" dirty="0"/>
          </a:p>
        </p:txBody>
      </p:sp>
      <p:graphicFrame>
        <p:nvGraphicFramePr>
          <p:cNvPr id="4" name="Діаграма 3">
            <a:extLst>
              <a:ext uri="{FF2B5EF4-FFF2-40B4-BE49-F238E27FC236}">
                <a16:creationId xmlns:a16="http://schemas.microsoft.com/office/drawing/2014/main" id="{24026879-438F-7A3B-0EA2-9D90B9749B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7829677"/>
              </p:ext>
            </p:extLst>
          </p:nvPr>
        </p:nvGraphicFramePr>
        <p:xfrm>
          <a:off x="609600" y="1208374"/>
          <a:ext cx="5486400" cy="4700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317976-076B-DA34-7473-3C06E6753D29}"/>
              </a:ext>
            </a:extLst>
          </p:cNvPr>
          <p:cNvSpPr txBox="1"/>
          <p:nvPr/>
        </p:nvSpPr>
        <p:spPr>
          <a:xfrm>
            <a:off x="3097762" y="6031210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/>
              <a:t>Х4</a:t>
            </a:r>
          </a:p>
        </p:txBody>
      </p:sp>
      <p:graphicFrame>
        <p:nvGraphicFramePr>
          <p:cNvPr id="6" name="Діаграма 5">
            <a:extLst>
              <a:ext uri="{FF2B5EF4-FFF2-40B4-BE49-F238E27FC236}">
                <a16:creationId xmlns:a16="http://schemas.microsoft.com/office/drawing/2014/main" id="{817F07C5-04A6-DBE7-681E-66D9C950CE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9498942"/>
              </p:ext>
            </p:extLst>
          </p:nvPr>
        </p:nvGraphicFramePr>
        <p:xfrm>
          <a:off x="6377796" y="1117529"/>
          <a:ext cx="5486400" cy="4700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A4A577E-1B5A-2892-0273-9EC22E20D34C}"/>
              </a:ext>
            </a:extLst>
          </p:cNvPr>
          <p:cNvSpPr txBox="1"/>
          <p:nvPr/>
        </p:nvSpPr>
        <p:spPr>
          <a:xfrm>
            <a:off x="9193762" y="6031210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/>
              <a:t>К4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BD5123B-9F05-7EA1-3856-037174C9E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78"/>
            <a:ext cx="10515600" cy="85169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Фотокаталітичне розкладання поліциклічних ароматичних вуглеводнів</a:t>
            </a:r>
          </a:p>
        </p:txBody>
      </p:sp>
    </p:spTree>
    <p:extLst>
      <p:ext uri="{BB962C8B-B14F-4D97-AF65-F5344CB8AC3E}">
        <p14:creationId xmlns:p14="http://schemas.microsoft.com/office/powerpoint/2010/main" val="1885027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CFC1E17A-D773-31A4-03DF-88BD38D8F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7DF-FA79-468F-8AEF-852BF8F293A9}" type="slidenum">
              <a:rPr lang="uk-UA" smtClean="0"/>
              <a:pPr/>
              <a:t>12</a:t>
            </a:fld>
            <a:endParaRPr lang="uk-UA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79617F1-8EF0-4BA5-141E-B876FA8CD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78"/>
            <a:ext cx="10515600" cy="85169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Продукти розкладання поліциклічних ароматичних вуглеводнів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6FADB2-83C5-01E1-6557-010B72AA84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936"/>
          <a:stretch/>
        </p:blipFill>
        <p:spPr>
          <a:xfrm>
            <a:off x="189782" y="904568"/>
            <a:ext cx="6443931" cy="5887688"/>
          </a:xfrm>
          <a:prstGeom prst="rect">
            <a:avLst/>
          </a:prstGeom>
        </p:spPr>
      </p:pic>
      <p:grpSp>
        <p:nvGrpSpPr>
          <p:cNvPr id="22" name="Групувати 21">
            <a:extLst>
              <a:ext uri="{FF2B5EF4-FFF2-40B4-BE49-F238E27FC236}">
                <a16:creationId xmlns:a16="http://schemas.microsoft.com/office/drawing/2014/main" id="{4394D41B-8F69-A25F-9605-D136652C0ADD}"/>
              </a:ext>
            </a:extLst>
          </p:cNvPr>
          <p:cNvGrpSpPr/>
          <p:nvPr/>
        </p:nvGrpSpPr>
        <p:grpSpPr>
          <a:xfrm>
            <a:off x="7055496" y="1155959"/>
            <a:ext cx="1666361" cy="1511821"/>
            <a:chOff x="6770825" y="1138706"/>
            <a:chExt cx="3256404" cy="2954401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1FAA7DC0-FBF9-CAEF-5FA1-185A3AC6C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5004" y="1138706"/>
              <a:ext cx="2001521" cy="214287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A5F7EBC-72D4-59A5-2643-C21E484E746A}"/>
                </a:ext>
              </a:extLst>
            </p:cNvPr>
            <p:cNvSpPr txBox="1"/>
            <p:nvPr/>
          </p:nvSpPr>
          <p:spPr>
            <a:xfrm>
              <a:off x="6770825" y="3281141"/>
              <a:ext cx="3256404" cy="8119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  <a:latin typeface="MS Shell Dlg" panose="020B0604020202020204" pitchFamily="34" charset="0"/>
                </a:rPr>
                <a:t>1,2-Benzenedicarboxylic acid</a:t>
              </a:r>
              <a:endParaRPr lang="uk-UA" sz="1050" dirty="0"/>
            </a:p>
          </p:txBody>
        </p:sp>
      </p:grp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id="{30B4F64C-A23E-F94F-AFB4-CD55694DC148}"/>
              </a:ext>
            </a:extLst>
          </p:cNvPr>
          <p:cNvGrpSpPr/>
          <p:nvPr/>
        </p:nvGrpSpPr>
        <p:grpSpPr>
          <a:xfrm>
            <a:off x="9143640" y="1100865"/>
            <a:ext cx="2150374" cy="1206734"/>
            <a:chOff x="3583305" y="1360929"/>
            <a:chExt cx="3022600" cy="169620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974A71F-F30F-F179-914C-D9EEAE9A6C67}"/>
                </a:ext>
              </a:extLst>
            </p:cNvPr>
            <p:cNvSpPr txBox="1"/>
            <p:nvPr/>
          </p:nvSpPr>
          <p:spPr>
            <a:xfrm>
              <a:off x="3698875" y="2667779"/>
              <a:ext cx="2791461" cy="3893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uk-UA" sz="1200" dirty="0" err="1"/>
                <a:t>Benzoic</a:t>
              </a:r>
              <a:r>
                <a:rPr lang="uk-UA" sz="1200" dirty="0"/>
                <a:t> </a:t>
              </a:r>
              <a:r>
                <a:rPr lang="uk-UA" sz="1200" dirty="0" err="1"/>
                <a:t>acid</a:t>
              </a:r>
              <a:r>
                <a:rPr lang="uk-UA" sz="1200" dirty="0"/>
                <a:t>, </a:t>
              </a:r>
              <a:r>
                <a:rPr lang="uk-UA" sz="1200" dirty="0" err="1"/>
                <a:t>pentyl</a:t>
              </a:r>
              <a:r>
                <a:rPr lang="uk-UA" sz="1200" dirty="0"/>
                <a:t> </a:t>
              </a:r>
              <a:r>
                <a:rPr lang="uk-UA" sz="1200" dirty="0" err="1"/>
                <a:t>ester</a:t>
              </a:r>
              <a:endParaRPr lang="uk-UA" sz="1200" dirty="0"/>
            </a:p>
          </p:txBody>
        </p:sp>
        <p:graphicFrame>
          <p:nvGraphicFramePr>
            <p:cNvPr id="24" name="Об'єкт 23">
              <a:extLst>
                <a:ext uri="{FF2B5EF4-FFF2-40B4-BE49-F238E27FC236}">
                  <a16:creationId xmlns:a16="http://schemas.microsoft.com/office/drawing/2014/main" id="{4EB8CD5F-CE51-501D-5279-50EF41B54E8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3484732"/>
                </p:ext>
              </p:extLst>
            </p:nvPr>
          </p:nvGraphicFramePr>
          <p:xfrm>
            <a:off x="3583305" y="1360929"/>
            <a:ext cx="3022600" cy="1250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CS ChemDraw Drawing" r:id="rId5" imgW="3021858" imgH="1250774" progId="ChemDraw.Document.6.0">
                    <p:embed/>
                  </p:oleObj>
                </mc:Choice>
                <mc:Fallback>
                  <p:oleObj name="CS ChemDraw Drawing" r:id="rId5" imgW="3021858" imgH="1250774" progId="ChemDraw.Document.6.0">
                    <p:embed/>
                    <p:pic>
                      <p:nvPicPr>
                        <p:cNvPr id="2" name="Об'єкт 1">
                          <a:extLst>
                            <a:ext uri="{FF2B5EF4-FFF2-40B4-BE49-F238E27FC236}">
                              <a16:creationId xmlns:a16="http://schemas.microsoft.com/office/drawing/2014/main" id="{FC5381F9-CC79-4215-9D9A-98BBBF6991C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583305" y="1360929"/>
                          <a:ext cx="3022600" cy="12509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29FE4D74-F198-C1BA-1B5F-5A5511D646C2}"/>
              </a:ext>
            </a:extLst>
          </p:cNvPr>
          <p:cNvGrpSpPr/>
          <p:nvPr/>
        </p:nvGrpSpPr>
        <p:grpSpPr>
          <a:xfrm>
            <a:off x="7036525" y="2802967"/>
            <a:ext cx="2107115" cy="2004411"/>
            <a:chOff x="7146291" y="469334"/>
            <a:chExt cx="3716020" cy="3534895"/>
          </a:xfrm>
        </p:grpSpPr>
        <p:pic>
          <p:nvPicPr>
            <p:cNvPr id="26" name="Picture 10">
              <a:extLst>
                <a:ext uri="{FF2B5EF4-FFF2-40B4-BE49-F238E27FC236}">
                  <a16:creationId xmlns:a16="http://schemas.microsoft.com/office/drawing/2014/main" id="{ADF84D96-81FC-6F27-3524-9743C5A0E5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9530" y="469334"/>
              <a:ext cx="2791460" cy="2867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31E81EF-902A-9F62-05CD-AF4C7C9F8B90}"/>
                </a:ext>
              </a:extLst>
            </p:cNvPr>
            <p:cNvSpPr txBox="1"/>
            <p:nvPr/>
          </p:nvSpPr>
          <p:spPr>
            <a:xfrm>
              <a:off x="7146291" y="3244335"/>
              <a:ext cx="3716020" cy="7598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uk-UA" sz="1100" dirty="0" err="1"/>
                <a:t>Phthalic</a:t>
              </a:r>
              <a:r>
                <a:rPr lang="uk-UA" sz="1100" dirty="0"/>
                <a:t> </a:t>
              </a:r>
              <a:r>
                <a:rPr lang="uk-UA" sz="1100" dirty="0" err="1"/>
                <a:t>acid</a:t>
              </a:r>
              <a:r>
                <a:rPr lang="uk-UA" sz="1100" dirty="0"/>
                <a:t> di(2-propylpentyl) </a:t>
              </a:r>
              <a:r>
                <a:rPr lang="uk-UA" sz="1100" dirty="0" err="1"/>
                <a:t>ester</a:t>
              </a:r>
              <a:endParaRPr lang="uk-UA" sz="1100" dirty="0"/>
            </a:p>
          </p:txBody>
        </p:sp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150CD97A-0A88-E0AD-0215-C8A488B600C2}"/>
              </a:ext>
            </a:extLst>
          </p:cNvPr>
          <p:cNvGrpSpPr/>
          <p:nvPr/>
        </p:nvGrpSpPr>
        <p:grpSpPr>
          <a:xfrm>
            <a:off x="9843147" y="2976739"/>
            <a:ext cx="1368647" cy="1455896"/>
            <a:chOff x="9001679" y="3429000"/>
            <a:chExt cx="2745824" cy="2920865"/>
          </a:xfrm>
        </p:grpSpPr>
        <p:pic>
          <p:nvPicPr>
            <p:cNvPr id="29" name="Picture 14" descr="Anthraquinone - Wikipedia">
              <a:extLst>
                <a:ext uri="{FF2B5EF4-FFF2-40B4-BE49-F238E27FC236}">
                  <a16:creationId xmlns:a16="http://schemas.microsoft.com/office/drawing/2014/main" id="{BE191584-7716-AE53-4980-0C0055874D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4301" y="3429000"/>
              <a:ext cx="2743200" cy="2396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9477F52-C63F-D8AE-EAC8-BF8F8AF19BF9}"/>
                </a:ext>
              </a:extLst>
            </p:cNvPr>
            <p:cNvSpPr txBox="1"/>
            <p:nvPr/>
          </p:nvSpPr>
          <p:spPr>
            <a:xfrm>
              <a:off x="9001679" y="5825015"/>
              <a:ext cx="2745824" cy="5248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uk-UA" sz="1100" dirty="0"/>
                <a:t>9,10-anthraquinone</a:t>
              </a: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E7507799-9E16-37A2-E132-45F1B0152970}"/>
              </a:ext>
            </a:extLst>
          </p:cNvPr>
          <p:cNvGrpSpPr/>
          <p:nvPr/>
        </p:nvGrpSpPr>
        <p:grpSpPr>
          <a:xfrm>
            <a:off x="7070528" y="5093997"/>
            <a:ext cx="1054120" cy="1216087"/>
            <a:chOff x="6844610" y="4150905"/>
            <a:chExt cx="2381250" cy="2747133"/>
          </a:xfrm>
        </p:grpSpPr>
        <p:pic>
          <p:nvPicPr>
            <p:cNvPr id="37" name="Picture 2" descr="Kaur-15-ene | C20H32 | ChemSpider">
              <a:extLst>
                <a:ext uri="{FF2B5EF4-FFF2-40B4-BE49-F238E27FC236}">
                  <a16:creationId xmlns:a16="http://schemas.microsoft.com/office/drawing/2014/main" id="{8FCF9AB9-8771-336C-F216-F6CC4E5E3B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4610" y="4150905"/>
              <a:ext cx="2381250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23FBF34-3BD4-D551-CDC5-6064465DD172}"/>
                </a:ext>
              </a:extLst>
            </p:cNvPr>
            <p:cNvSpPr txBox="1"/>
            <p:nvPr/>
          </p:nvSpPr>
          <p:spPr>
            <a:xfrm>
              <a:off x="6844610" y="6272299"/>
              <a:ext cx="2381250" cy="625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uk-UA" sz="1200" dirty="0"/>
                <a:t>Kaur-15-ene</a:t>
              </a:r>
            </a:p>
          </p:txBody>
        </p:sp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1CF94715-E7DC-C2CD-FBAB-D26AE32DDC37}"/>
              </a:ext>
            </a:extLst>
          </p:cNvPr>
          <p:cNvGrpSpPr/>
          <p:nvPr/>
        </p:nvGrpSpPr>
        <p:grpSpPr>
          <a:xfrm>
            <a:off x="8619335" y="5034007"/>
            <a:ext cx="1116004" cy="1257802"/>
            <a:chOff x="8489053" y="3766867"/>
            <a:chExt cx="2381250" cy="2683808"/>
          </a:xfrm>
        </p:grpSpPr>
        <p:pic>
          <p:nvPicPr>
            <p:cNvPr id="40" name="Picture 16" descr="Kaur-16-ene | C20H32 | ChemSpider">
              <a:extLst>
                <a:ext uri="{FF2B5EF4-FFF2-40B4-BE49-F238E27FC236}">
                  <a16:creationId xmlns:a16="http://schemas.microsoft.com/office/drawing/2014/main" id="{10C10A1C-4CE8-F302-CC48-F1F36B05CC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9053" y="3766867"/>
              <a:ext cx="2381250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3080BC9-5349-66DC-42BF-30093AB1CF29}"/>
                </a:ext>
              </a:extLst>
            </p:cNvPr>
            <p:cNvSpPr txBox="1"/>
            <p:nvPr/>
          </p:nvSpPr>
          <p:spPr>
            <a:xfrm>
              <a:off x="8489053" y="5922094"/>
              <a:ext cx="2381250" cy="528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uk-UA" sz="1200" dirty="0"/>
                <a:t>Kaur-16-ene</a:t>
              </a:r>
            </a:p>
          </p:txBody>
        </p:sp>
      </p:grpSp>
      <p:grpSp>
        <p:nvGrpSpPr>
          <p:cNvPr id="45" name="Групувати 44">
            <a:extLst>
              <a:ext uri="{FF2B5EF4-FFF2-40B4-BE49-F238E27FC236}">
                <a16:creationId xmlns:a16="http://schemas.microsoft.com/office/drawing/2014/main" id="{A55F99EB-5518-BCFA-178E-C1927331FCD7}"/>
              </a:ext>
            </a:extLst>
          </p:cNvPr>
          <p:cNvGrpSpPr/>
          <p:nvPr/>
        </p:nvGrpSpPr>
        <p:grpSpPr>
          <a:xfrm>
            <a:off x="10222710" y="5052282"/>
            <a:ext cx="1382507" cy="1232368"/>
            <a:chOff x="6079938" y="3993105"/>
            <a:chExt cx="3035300" cy="2705670"/>
          </a:xfrm>
        </p:grpSpPr>
        <p:pic>
          <p:nvPicPr>
            <p:cNvPr id="43" name="Picture 12" descr="9-Methylene-fluorene - Wikipedia">
              <a:extLst>
                <a:ext uri="{FF2B5EF4-FFF2-40B4-BE49-F238E27FC236}">
                  <a16:creationId xmlns:a16="http://schemas.microsoft.com/office/drawing/2014/main" id="{BF856FC9-156B-EF38-B48C-BE8F8AF322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993105"/>
              <a:ext cx="2568575" cy="1756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8468AF3-F406-8DC5-E4B8-F0ADF27AE714}"/>
                </a:ext>
              </a:extLst>
            </p:cNvPr>
            <p:cNvSpPr txBox="1"/>
            <p:nvPr/>
          </p:nvSpPr>
          <p:spPr>
            <a:xfrm>
              <a:off x="6079938" y="5685187"/>
              <a:ext cx="3035300" cy="10135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uk-UA" sz="1200" dirty="0"/>
                <a:t>9H-Fluorene, 9-methylene-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81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"/>
          <p:cNvSpPr txBox="1">
            <a:spLocks noGrp="1"/>
          </p:cNvSpPr>
          <p:nvPr>
            <p:ph type="title"/>
          </p:nvPr>
        </p:nvSpPr>
        <p:spPr>
          <a:xfrm>
            <a:off x="1071418" y="348817"/>
            <a:ext cx="10049163" cy="964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Arial"/>
              <a:buNone/>
            </a:pPr>
            <a:r>
              <a:rPr lang="uk-UA" sz="2800" b="1" strike="noStrike" cap="non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Виконання плану робіт на 1 рік</a:t>
            </a:r>
            <a:endParaRPr sz="2800" b="1" dirty="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095B1FAC-F6D7-140D-A9B0-EF247612E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552550"/>
              </p:ext>
            </p:extLst>
          </p:nvPr>
        </p:nvGraphicFramePr>
        <p:xfrm>
          <a:off x="1577928" y="1466034"/>
          <a:ext cx="9331111" cy="5064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85697">
                  <a:extLst>
                    <a:ext uri="{9D8B030D-6E8A-4147-A177-3AD203B41FA5}">
                      <a16:colId xmlns:a16="http://schemas.microsoft.com/office/drawing/2014/main" val="3300684806"/>
                    </a:ext>
                  </a:extLst>
                </a:gridCol>
                <a:gridCol w="2245414">
                  <a:extLst>
                    <a:ext uri="{9D8B030D-6E8A-4147-A177-3AD203B41FA5}">
                      <a16:colId xmlns:a16="http://schemas.microsoft.com/office/drawing/2014/main" val="3620241630"/>
                    </a:ext>
                  </a:extLst>
                </a:gridCol>
              </a:tblGrid>
              <a:tr h="4581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uk-UA" sz="20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sym typeface="Arial"/>
                        </a:rPr>
                        <a:t>Освітня складова:</a:t>
                      </a:r>
                      <a:endParaRPr kumimoji="0" lang="uk-UA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uk-UA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311263"/>
                  </a:ext>
                </a:extLst>
              </a:tr>
              <a:tr h="4581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uk-UA" sz="20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Arial"/>
                        </a:rPr>
                        <a:t>Філософія</a:t>
                      </a:r>
                      <a:endParaRPr kumimoji="0" lang="uk-UA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72934"/>
                  </a:ext>
                </a:extLst>
              </a:tr>
              <a:tr h="4581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uk-UA" sz="20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Arial"/>
                        </a:rPr>
                        <a:t>Англійська мова</a:t>
                      </a:r>
                      <a:endParaRPr kumimoji="0" lang="uk-UA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630715"/>
                  </a:ext>
                </a:extLst>
              </a:tr>
              <a:tr h="4581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uk-UA" sz="20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sym typeface="Arial"/>
                        </a:rPr>
                        <a:t>Наукова складова:</a:t>
                      </a:r>
                      <a:endParaRPr kumimoji="0" lang="uk-UA" sz="20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endParaRPr kumimoji="0" lang="uk-UA" sz="20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4E79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188607"/>
                  </a:ext>
                </a:extLst>
              </a:tr>
              <a:tr h="458151">
                <a:tc>
                  <a:txBody>
                    <a:bodyPr/>
                    <a:lstStyle/>
                    <a:p>
                      <a:r>
                        <a:rPr lang="ru-RU" sz="2000" dirty="0" err="1"/>
                        <a:t>Аналіз</a:t>
                      </a:r>
                      <a:r>
                        <a:rPr lang="ru-RU" sz="2000" dirty="0"/>
                        <a:t> </a:t>
                      </a:r>
                      <a:r>
                        <a:rPr lang="uk-UA" sz="2000" noProof="0" dirty="0"/>
                        <a:t>літературних даних</a:t>
                      </a:r>
                    </a:p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364779"/>
                  </a:ext>
                </a:extLst>
              </a:tr>
              <a:tr h="458151">
                <a:tc>
                  <a:txBody>
                    <a:bodyPr/>
                    <a:lstStyle/>
                    <a:p>
                      <a:r>
                        <a:rPr lang="uk-UA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Уточнення дослідницьких задач та підходів. Виділення пріоритетних напрямків дослідження. </a:t>
                      </a:r>
                    </a:p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858031"/>
                  </a:ext>
                </a:extLst>
              </a:tr>
              <a:tr h="528636">
                <a:tc>
                  <a:txBody>
                    <a:bodyPr/>
                    <a:lstStyle/>
                    <a:p>
                      <a:r>
                        <a:rPr lang="uk-UA" sz="20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Синтез зразків </a:t>
                      </a:r>
                      <a:r>
                        <a:rPr lang="en-US" sz="20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TiO</a:t>
                      </a:r>
                      <a:r>
                        <a:rPr lang="en-US" sz="2000" b="0" u="none" strike="noStrike" cap="none" baseline="-25000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2</a:t>
                      </a:r>
                      <a:r>
                        <a:rPr lang="en-US" sz="2000" b="0" u="none" strike="noStrike" cap="none" baseline="0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ru-RU" sz="2000" b="0" u="none" strike="noStrike" cap="none" baseline="0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та </a:t>
                      </a:r>
                      <a:r>
                        <a:rPr lang="en-US" sz="2000" b="0" u="none" strike="noStrike" cap="none" baseline="0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TiOF</a:t>
                      </a:r>
                      <a:r>
                        <a:rPr lang="en-US" sz="2000" b="0" u="none" strike="noStrike" cap="none" baseline="-25000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2</a:t>
                      </a:r>
                      <a:r>
                        <a:rPr lang="en-US" sz="2000" b="0" u="none" strike="noStrike" cap="none" baseline="0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ru-RU" sz="2000" b="0" u="none" strike="noStrike" cap="none" baseline="0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та </a:t>
                      </a:r>
                      <a:r>
                        <a:rPr lang="uk-UA" sz="2000" b="0" u="none" strike="noStrike" cap="none" baseline="0" noProof="0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початкові дослідження фотокаталітичних властивостей по відношенню до </a:t>
                      </a:r>
                      <a:r>
                        <a:rPr lang="uk-UA" sz="2000" b="0" u="none" strike="noStrike" cap="none" baseline="0" noProof="0" dirty="0" err="1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хлорамфеніколу</a:t>
                      </a:r>
                      <a:r>
                        <a:rPr lang="uk-UA" sz="2000" b="0" u="none" strike="noStrike" cap="none" baseline="0" noProof="0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 та поліциклічних ароматичних вуглеводнів</a:t>
                      </a:r>
                      <a:endParaRPr lang="uk-UA" sz="2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58006"/>
                  </a:ext>
                </a:extLst>
              </a:tr>
              <a:tr h="458151"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523615"/>
                  </a:ext>
                </a:extLst>
              </a:tr>
            </a:tbl>
          </a:graphicData>
        </a:graphic>
      </p:graphicFrame>
      <p:pic>
        <p:nvPicPr>
          <p:cNvPr id="13" name="Графіка 4" descr="Позначка">
            <a:extLst>
              <a:ext uri="{FF2B5EF4-FFF2-40B4-BE49-F238E27FC236}">
                <a16:creationId xmlns:a16="http://schemas.microsoft.com/office/drawing/2014/main" id="{3A2E3A35-101A-3D1A-4A2E-5CBB04266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0878" y="4007729"/>
            <a:ext cx="590550" cy="590550"/>
          </a:xfrm>
          <a:prstGeom prst="rect">
            <a:avLst/>
          </a:prstGeom>
        </p:spPr>
      </p:pic>
      <p:pic>
        <p:nvPicPr>
          <p:cNvPr id="14" name="Графіка 4" descr="Позначка">
            <a:extLst>
              <a:ext uri="{FF2B5EF4-FFF2-40B4-BE49-F238E27FC236}">
                <a16:creationId xmlns:a16="http://schemas.microsoft.com/office/drawing/2014/main" id="{946A54C3-FA86-8AC7-BA04-36DDE36BF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70067" y="3276789"/>
            <a:ext cx="590550" cy="590550"/>
          </a:xfrm>
          <a:prstGeom prst="rect">
            <a:avLst/>
          </a:prstGeom>
        </p:spPr>
      </p:pic>
      <p:pic>
        <p:nvPicPr>
          <p:cNvPr id="15" name="Графіка 4" descr="Позначка">
            <a:extLst>
              <a:ext uri="{FF2B5EF4-FFF2-40B4-BE49-F238E27FC236}">
                <a16:creationId xmlns:a16="http://schemas.microsoft.com/office/drawing/2014/main" id="{C8B6443D-B299-1B76-7340-72E07A6F7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0878" y="2153557"/>
            <a:ext cx="590550" cy="590550"/>
          </a:xfrm>
          <a:prstGeom prst="rect">
            <a:avLst/>
          </a:prstGeom>
        </p:spPr>
      </p:pic>
      <p:pic>
        <p:nvPicPr>
          <p:cNvPr id="16" name="Графіка 4" descr="Позначка">
            <a:extLst>
              <a:ext uri="{FF2B5EF4-FFF2-40B4-BE49-F238E27FC236}">
                <a16:creationId xmlns:a16="http://schemas.microsoft.com/office/drawing/2014/main" id="{4D70420A-2777-8624-BFBA-13041334B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0878" y="1742301"/>
            <a:ext cx="590550" cy="590550"/>
          </a:xfrm>
          <a:prstGeom prst="rect">
            <a:avLst/>
          </a:prstGeom>
        </p:spPr>
      </p:pic>
      <p:pic>
        <p:nvPicPr>
          <p:cNvPr id="17" name="Графіка 4" descr="Позначка">
            <a:extLst>
              <a:ext uri="{FF2B5EF4-FFF2-40B4-BE49-F238E27FC236}">
                <a16:creationId xmlns:a16="http://schemas.microsoft.com/office/drawing/2014/main" id="{F64C817D-0AD5-9EF3-0C3D-C427D3C2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70067" y="5216204"/>
            <a:ext cx="590550" cy="590550"/>
          </a:xfrm>
          <a:prstGeom prst="rect">
            <a:avLst/>
          </a:prstGeom>
        </p:spPr>
      </p:pic>
      <p:sp>
        <p:nvSpPr>
          <p:cNvPr id="3" name="Місце для номера слайда 5">
            <a:extLst>
              <a:ext uri="{FF2B5EF4-FFF2-40B4-BE49-F238E27FC236}">
                <a16:creationId xmlns:a16="http://schemas.microsoft.com/office/drawing/2014/main" id="{E3DF3337-CD5B-AD47-19D4-D1A1D5B3F0B5}"/>
              </a:ext>
            </a:extLst>
          </p:cNvPr>
          <p:cNvSpPr txBox="1">
            <a:spLocks/>
          </p:cNvSpPr>
          <p:nvPr/>
        </p:nvSpPr>
        <p:spPr>
          <a:xfrm>
            <a:off x="11670465" y="6492875"/>
            <a:ext cx="48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3D97DF-FA79-468F-8AEF-852BF8F293A9}" type="slidenum">
              <a:rPr lang="uk-UA" sz="2000" b="1" smtClean="0"/>
              <a:pPr/>
              <a:t>13</a:t>
            </a:fld>
            <a:endParaRPr lang="uk-UA" b="1" dirty="0"/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651E9-48D5-0F82-4AA4-782B6C6C2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Дякую за увагу!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D706218-FE72-4F84-A946-681EE4611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7DF-FA79-468F-8AEF-852BF8F293A9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5110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C0291-C62A-5F2F-4F18-88F00501A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400" b="1" dirty="0">
                <a:solidFill>
                  <a:srgbClr val="0070C0"/>
                </a:solidFill>
              </a:rPr>
              <a:t>Фотокаталітичне розкладання деяких органічних </a:t>
            </a:r>
            <a:r>
              <a:rPr lang="uk-UA" sz="4400" b="1" dirty="0" err="1">
                <a:solidFill>
                  <a:srgbClr val="0070C0"/>
                </a:solidFill>
              </a:rPr>
              <a:t>ксенобіотиків</a:t>
            </a:r>
            <a:r>
              <a:rPr lang="uk-UA" sz="4400" b="1" dirty="0">
                <a:solidFill>
                  <a:srgbClr val="0070C0"/>
                </a:solidFill>
              </a:rPr>
              <a:t> у водних розчинах на оксидних </a:t>
            </a:r>
            <a:r>
              <a:rPr lang="uk-UA" sz="4400" b="1" dirty="0" err="1">
                <a:solidFill>
                  <a:srgbClr val="0070C0"/>
                </a:solidFill>
              </a:rPr>
              <a:t>наноматеріалах</a:t>
            </a:r>
            <a:endParaRPr lang="uk-UA" b="1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DCC1CD6-86EA-EC7C-392C-9D60FBE82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0465" y="6492875"/>
            <a:ext cx="484517" cy="365125"/>
          </a:xfrm>
        </p:spPr>
        <p:txBody>
          <a:bodyPr/>
          <a:lstStyle/>
          <a:p>
            <a:fld id="{783D97DF-FA79-468F-8AEF-852BF8F293A9}" type="slidenum">
              <a:rPr lang="uk-UA" sz="2000" b="1" smtClean="0"/>
              <a:t>2</a:t>
            </a:fld>
            <a:endParaRPr lang="uk-UA" b="1" dirty="0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9D32C2B-832E-DBF6-ED75-6237DF59A5C7}"/>
              </a:ext>
            </a:extLst>
          </p:cNvPr>
          <p:cNvSpPr/>
          <p:nvPr/>
        </p:nvSpPr>
        <p:spPr>
          <a:xfrm>
            <a:off x="613892" y="1844013"/>
            <a:ext cx="10964216" cy="1432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Метою дослідження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 встановлення закономірностей протікання реакцій окислення ряду пестицидів, антибіотиків та поліциклічних ароматичних вуглеводнів в гетерогенних системах з використанням фотокаталізаторів на основі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TiO</a:t>
            </a:r>
            <a:r>
              <a:rPr lang="uk-UA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TiOF</a:t>
            </a:r>
            <a:r>
              <a:rPr lang="uk-UA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5FBF4C-39D2-68B1-4C78-5E596F833650}"/>
              </a:ext>
            </a:extLst>
          </p:cNvPr>
          <p:cNvSpPr txBox="1"/>
          <p:nvPr/>
        </p:nvSpPr>
        <p:spPr>
          <a:xfrm>
            <a:off x="465784" y="3430231"/>
            <a:ext cx="1158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Задачі: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3EBDE642-7D53-1B5E-6C2F-364877CE019C}"/>
              </a:ext>
            </a:extLst>
          </p:cNvPr>
          <p:cNvSpPr/>
          <p:nvPr/>
        </p:nvSpPr>
        <p:spPr>
          <a:xfrm>
            <a:off x="279276" y="3891896"/>
            <a:ext cx="11633448" cy="2638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отримати та характеризувати ряд фотокаталізаторів на основі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TiO</a:t>
            </a:r>
            <a:r>
              <a:rPr lang="uk-UA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TiOF</a:t>
            </a:r>
            <a:r>
              <a:rPr lang="uk-UA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хімічно модифікованих катіонними домішками та оксидами металів;</a:t>
            </a:r>
            <a:endParaRPr lang="uk-UA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дослідити вплив умов збудження фотокаталітичних реакцій на повноту окислення вихідних речовин;</a:t>
            </a:r>
            <a:endParaRPr lang="uk-UA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вивчити кінетику реакцій фотокаталітичного розкладання при використанні як джерел збудження ультрафіолетового випромінювання (254 нм) та модельного сонячного світла;</a:t>
            </a:r>
            <a:endParaRPr lang="uk-UA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ідентифікувати проміжні та кінцеві продукти розкладу цільових сполук;</a:t>
            </a:r>
            <a:endParaRPr lang="uk-UA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визначити оптимальні умови фотокаталітичної деградації для кожного з класів досліджуваних сполук.</a:t>
            </a:r>
            <a:endParaRPr lang="uk-U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847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B056441-985C-5F1A-D238-80511CA7A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573"/>
            <a:ext cx="10515600" cy="652792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Синтез зразків </a:t>
            </a:r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TiO</a:t>
            </a:r>
            <a:r>
              <a:rPr lang="en-US" sz="3600" b="1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та </a:t>
            </a:r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TiOF</a:t>
            </a:r>
            <a:r>
              <a:rPr lang="en-US" sz="3600" b="1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uk-UA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5A3DEF27-608E-5BA2-6D22-ED51207F1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7DF-FA79-468F-8AEF-852BF8F293A9}" type="slidenum">
              <a:rPr lang="uk-UA" smtClean="0"/>
              <a:t>3</a:t>
            </a:fld>
            <a:endParaRPr lang="uk-UA" dirty="0"/>
          </a:p>
        </p:txBody>
      </p: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2EDA0EEC-F103-68B5-828C-442A6431E568}"/>
              </a:ext>
            </a:extLst>
          </p:cNvPr>
          <p:cNvGrpSpPr/>
          <p:nvPr/>
        </p:nvGrpSpPr>
        <p:grpSpPr>
          <a:xfrm>
            <a:off x="7063267" y="1243091"/>
            <a:ext cx="3875493" cy="4098935"/>
            <a:chOff x="7036278" y="1056279"/>
            <a:chExt cx="3875493" cy="409893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DDC3E8-F307-4405-A6FA-1005B362BD18}"/>
                </a:ext>
              </a:extLst>
            </p:cNvPr>
            <p:cNvSpPr txBox="1"/>
            <p:nvPr/>
          </p:nvSpPr>
          <p:spPr>
            <a:xfrm>
              <a:off x="7036278" y="1056279"/>
              <a:ext cx="38697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en-US" sz="2800" b="1" dirty="0">
                  <a:ln/>
                  <a:solidFill>
                    <a:srgbClr val="FF0000"/>
                  </a:solidFill>
                </a:rPr>
                <a:t>TiOF</a:t>
              </a:r>
              <a:r>
                <a:rPr lang="en-US" sz="2800" b="1" baseline="-25000" dirty="0">
                  <a:ln/>
                  <a:solidFill>
                    <a:srgbClr val="FF0000"/>
                  </a:solidFill>
                </a:rPr>
                <a:t>2</a:t>
              </a:r>
              <a:r>
                <a:rPr lang="en-US" sz="2800" b="1" dirty="0">
                  <a:ln/>
                  <a:solidFill>
                    <a:srgbClr val="FF0000"/>
                  </a:solidFill>
                </a:rPr>
                <a:t> </a:t>
              </a:r>
              <a:r>
                <a:rPr lang="ru-RU" sz="2800" b="1" dirty="0">
                  <a:ln/>
                  <a:solidFill>
                    <a:srgbClr val="FF0000"/>
                  </a:solidFill>
                </a:rPr>
                <a:t>(золь-гель синтез)</a:t>
              </a:r>
              <a:endParaRPr lang="uk-UA" sz="2800" b="1" dirty="0">
                <a:ln/>
                <a:solidFill>
                  <a:srgbClr val="FF0000"/>
                </a:solidFill>
              </a:endParaRPr>
            </a:p>
          </p:txBody>
        </p:sp>
        <p:pic>
          <p:nvPicPr>
            <p:cNvPr id="1026" name="Picture 2" descr="Изображение химической структуры">
              <a:extLst>
                <a:ext uri="{FF2B5EF4-FFF2-40B4-BE49-F238E27FC236}">
                  <a16:creationId xmlns:a16="http://schemas.microsoft.com/office/drawing/2014/main" id="{13F2AD7D-FC37-5335-AAEF-00060A8E23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2240" y="1779464"/>
              <a:ext cx="2081842" cy="826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E201C7-8543-1C25-817A-FDA1773DDEE9}"/>
                </a:ext>
              </a:extLst>
            </p:cNvPr>
            <p:cNvSpPr txBox="1"/>
            <p:nvPr/>
          </p:nvSpPr>
          <p:spPr>
            <a:xfrm>
              <a:off x="8049472" y="2779853"/>
              <a:ext cx="18673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EtOH, HF</a:t>
              </a:r>
              <a:r>
                <a:rPr lang="uk-UA" dirty="0"/>
                <a:t>; 1,5 год.</a:t>
              </a:r>
            </a:p>
          </p:txBody>
        </p:sp>
        <p:sp>
          <p:nvSpPr>
            <p:cNvPr id="9" name="Знак &quot;плюс&quot; 8">
              <a:extLst>
                <a:ext uri="{FF2B5EF4-FFF2-40B4-BE49-F238E27FC236}">
                  <a16:creationId xmlns:a16="http://schemas.microsoft.com/office/drawing/2014/main" id="{9F83E8BB-0B87-CAE3-1C26-61591AFF960C}"/>
                </a:ext>
              </a:extLst>
            </p:cNvPr>
            <p:cNvSpPr/>
            <p:nvPr/>
          </p:nvSpPr>
          <p:spPr>
            <a:xfrm>
              <a:off x="8797693" y="2423911"/>
              <a:ext cx="370935" cy="370935"/>
            </a:xfrm>
            <a:prstGeom prst="math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Стрілка: униз 9">
              <a:extLst>
                <a:ext uri="{FF2B5EF4-FFF2-40B4-BE49-F238E27FC236}">
                  <a16:creationId xmlns:a16="http://schemas.microsoft.com/office/drawing/2014/main" id="{8E25764E-CD91-7798-8DE4-CFDC3AB143DA}"/>
                </a:ext>
              </a:extLst>
            </p:cNvPr>
            <p:cNvSpPr/>
            <p:nvPr/>
          </p:nvSpPr>
          <p:spPr>
            <a:xfrm>
              <a:off x="8871082" y="3244334"/>
              <a:ext cx="224156" cy="369332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A6DF03-B6EF-FD85-DB97-8A26B2BF9A41}"/>
                </a:ext>
              </a:extLst>
            </p:cNvPr>
            <p:cNvSpPr txBox="1"/>
            <p:nvPr/>
          </p:nvSpPr>
          <p:spPr>
            <a:xfrm>
              <a:off x="7879011" y="3689982"/>
              <a:ext cx="2208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 °C; 0</a:t>
              </a:r>
              <a:r>
                <a:rPr lang="uk-UA" dirty="0"/>
                <a:t>,5 або 2 год.</a:t>
              </a:r>
            </a:p>
          </p:txBody>
        </p:sp>
        <p:sp>
          <p:nvSpPr>
            <p:cNvPr id="13" name="Стрілка: униз 12">
              <a:extLst>
                <a:ext uri="{FF2B5EF4-FFF2-40B4-BE49-F238E27FC236}">
                  <a16:creationId xmlns:a16="http://schemas.microsoft.com/office/drawing/2014/main" id="{D7665C7A-F339-53AA-98D8-8F152A81B990}"/>
                </a:ext>
              </a:extLst>
            </p:cNvPr>
            <p:cNvSpPr/>
            <p:nvPr/>
          </p:nvSpPr>
          <p:spPr>
            <a:xfrm rot="18419865">
              <a:off x="9540377" y="4013009"/>
              <a:ext cx="224156" cy="682127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9FF61A2-33CC-5E45-9DF1-D43D7BD50E40}"/>
                </a:ext>
              </a:extLst>
            </p:cNvPr>
            <p:cNvSpPr txBox="1"/>
            <p:nvPr/>
          </p:nvSpPr>
          <p:spPr>
            <a:xfrm>
              <a:off x="9421811" y="4570439"/>
              <a:ext cx="14899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dirty="0"/>
                <a:t>диспергування в 5М </a:t>
              </a:r>
              <a:r>
                <a:rPr lang="en-US" sz="1600" dirty="0"/>
                <a:t>NaOH</a:t>
              </a:r>
              <a:endParaRPr lang="uk-UA" sz="1600" dirty="0"/>
            </a:p>
          </p:txBody>
        </p:sp>
        <p:sp>
          <p:nvSpPr>
            <p:cNvPr id="24" name="Стрілка: униз 23">
              <a:extLst>
                <a:ext uri="{FF2B5EF4-FFF2-40B4-BE49-F238E27FC236}">
                  <a16:creationId xmlns:a16="http://schemas.microsoft.com/office/drawing/2014/main" id="{D558B328-FE25-D13C-940E-71F394678493}"/>
                </a:ext>
              </a:extLst>
            </p:cNvPr>
            <p:cNvSpPr/>
            <p:nvPr/>
          </p:nvSpPr>
          <p:spPr>
            <a:xfrm rot="2723601">
              <a:off x="8392043" y="4027280"/>
              <a:ext cx="224156" cy="751108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4B8863A-5ABA-6387-DAD6-E82C9EAC9942}"/>
                </a:ext>
              </a:extLst>
            </p:cNvPr>
            <p:cNvSpPr txBox="1"/>
            <p:nvPr/>
          </p:nvSpPr>
          <p:spPr>
            <a:xfrm>
              <a:off x="7382161" y="4589514"/>
              <a:ext cx="1489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/>
                <a:t>фільтрування</a:t>
              </a:r>
            </a:p>
          </p:txBody>
        </p:sp>
      </p:grp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098BAE01-24D2-80E9-2927-83259BCF0F31}"/>
              </a:ext>
            </a:extLst>
          </p:cNvPr>
          <p:cNvGrpSpPr/>
          <p:nvPr/>
        </p:nvGrpSpPr>
        <p:grpSpPr>
          <a:xfrm>
            <a:off x="715992" y="1243091"/>
            <a:ext cx="4911922" cy="4861736"/>
            <a:chOff x="715992" y="1056279"/>
            <a:chExt cx="4911922" cy="486173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E67A8CB-80DE-C5EF-D248-ACC964FAA3E9}"/>
                </a:ext>
              </a:extLst>
            </p:cNvPr>
            <p:cNvSpPr txBox="1"/>
            <p:nvPr/>
          </p:nvSpPr>
          <p:spPr>
            <a:xfrm>
              <a:off x="715992" y="1056279"/>
              <a:ext cx="49119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en-US" sz="2800" b="1" dirty="0">
                  <a:ln/>
                  <a:solidFill>
                    <a:srgbClr val="00B050"/>
                  </a:solidFill>
                </a:rPr>
                <a:t>TiO</a:t>
              </a:r>
              <a:r>
                <a:rPr lang="en-US" sz="2800" b="1" baseline="-25000" dirty="0">
                  <a:ln/>
                  <a:solidFill>
                    <a:srgbClr val="00B050"/>
                  </a:solidFill>
                </a:rPr>
                <a:t>2</a:t>
              </a:r>
              <a:r>
                <a:rPr lang="en-US" sz="2800" b="1" dirty="0">
                  <a:ln/>
                  <a:solidFill>
                    <a:srgbClr val="00B050"/>
                  </a:solidFill>
                </a:rPr>
                <a:t> </a:t>
              </a:r>
              <a:r>
                <a:rPr lang="ru-RU" sz="2800" b="1" dirty="0">
                  <a:ln/>
                  <a:solidFill>
                    <a:srgbClr val="00B050"/>
                  </a:solidFill>
                </a:rPr>
                <a:t>(</a:t>
              </a:r>
              <a:r>
                <a:rPr lang="ru-RU" sz="2800" b="1" dirty="0" err="1">
                  <a:ln/>
                  <a:solidFill>
                    <a:srgbClr val="00B050"/>
                  </a:solidFill>
                </a:rPr>
                <a:t>неорганічні</a:t>
              </a:r>
              <a:r>
                <a:rPr lang="ru-RU" sz="2800" b="1" dirty="0">
                  <a:ln/>
                  <a:solidFill>
                    <a:srgbClr val="00B050"/>
                  </a:solidFill>
                </a:rPr>
                <a:t> </a:t>
              </a:r>
              <a:r>
                <a:rPr lang="ru-RU" sz="2800" b="1" dirty="0" err="1">
                  <a:ln/>
                  <a:solidFill>
                    <a:srgbClr val="00B050"/>
                  </a:solidFill>
                </a:rPr>
                <a:t>прекурсори</a:t>
              </a:r>
              <a:r>
                <a:rPr lang="ru-RU" sz="2800" b="1" dirty="0">
                  <a:ln/>
                  <a:solidFill>
                    <a:srgbClr val="00B050"/>
                  </a:solidFill>
                </a:rPr>
                <a:t>)</a:t>
              </a:r>
              <a:endParaRPr lang="uk-UA" sz="2800" b="1" dirty="0">
                <a:ln/>
                <a:solidFill>
                  <a:srgbClr val="00B05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86004FD-08B7-EC9A-EC63-72905F05C504}"/>
                </a:ext>
              </a:extLst>
            </p:cNvPr>
            <p:cNvSpPr txBox="1"/>
            <p:nvPr/>
          </p:nvSpPr>
          <p:spPr>
            <a:xfrm>
              <a:off x="1447570" y="1779464"/>
              <a:ext cx="30639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TiO</a:t>
              </a:r>
              <a:r>
                <a:rPr lang="en-US" baseline="-25000" dirty="0"/>
                <a:t>2,</a:t>
              </a:r>
              <a:r>
                <a:rPr lang="en-US" dirty="0"/>
                <a:t> </a:t>
              </a:r>
              <a:r>
                <a:rPr lang="ru-RU" dirty="0"/>
                <a:t>10М </a:t>
              </a:r>
              <a:r>
                <a:rPr lang="en-US" dirty="0"/>
                <a:t>NaOH </a:t>
              </a:r>
              <a:r>
                <a:rPr lang="ru-RU" dirty="0" err="1"/>
                <a:t>або</a:t>
              </a:r>
              <a:r>
                <a:rPr lang="ru-RU" dirty="0"/>
                <a:t> 18М </a:t>
              </a:r>
              <a:r>
                <a:rPr lang="en-US" dirty="0"/>
                <a:t>KOH</a:t>
              </a:r>
              <a:endParaRPr lang="uk-UA" dirty="0"/>
            </a:p>
          </p:txBody>
        </p:sp>
        <p:sp>
          <p:nvSpPr>
            <p:cNvPr id="16" name="Стрілка: униз 15">
              <a:extLst>
                <a:ext uri="{FF2B5EF4-FFF2-40B4-BE49-F238E27FC236}">
                  <a16:creationId xmlns:a16="http://schemas.microsoft.com/office/drawing/2014/main" id="{ADC6C312-9413-9A93-68D5-99E057F6803B}"/>
                </a:ext>
              </a:extLst>
            </p:cNvPr>
            <p:cNvSpPr/>
            <p:nvPr/>
          </p:nvSpPr>
          <p:spPr>
            <a:xfrm rot="3036058">
              <a:off x="1810700" y="4334111"/>
              <a:ext cx="138022" cy="1005089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" name="Стрілка: униз 16">
              <a:extLst>
                <a:ext uri="{FF2B5EF4-FFF2-40B4-BE49-F238E27FC236}">
                  <a16:creationId xmlns:a16="http://schemas.microsoft.com/office/drawing/2014/main" id="{B04304C1-B1BF-2E1C-692C-C5BF3843EE0E}"/>
                </a:ext>
              </a:extLst>
            </p:cNvPr>
            <p:cNvSpPr/>
            <p:nvPr/>
          </p:nvSpPr>
          <p:spPr>
            <a:xfrm rot="18563942" flipH="1">
              <a:off x="4010333" y="4328756"/>
              <a:ext cx="138022" cy="1005089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Стрілка: униз 17">
              <a:extLst>
                <a:ext uri="{FF2B5EF4-FFF2-40B4-BE49-F238E27FC236}">
                  <a16:creationId xmlns:a16="http://schemas.microsoft.com/office/drawing/2014/main" id="{F0259C56-7321-CFFD-7771-A76EB821CBDC}"/>
                </a:ext>
              </a:extLst>
            </p:cNvPr>
            <p:cNvSpPr/>
            <p:nvPr/>
          </p:nvSpPr>
          <p:spPr>
            <a:xfrm>
              <a:off x="2848686" y="4458998"/>
              <a:ext cx="138022" cy="1005089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841CAF0-B644-98CB-7558-80E0E4B5EC49}"/>
                </a:ext>
              </a:extLst>
            </p:cNvPr>
            <p:cNvSpPr txBox="1"/>
            <p:nvPr/>
          </p:nvSpPr>
          <p:spPr>
            <a:xfrm>
              <a:off x="1052269" y="5279421"/>
              <a:ext cx="790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110 </a:t>
              </a:r>
              <a:r>
                <a:rPr lang="en-US" dirty="0"/>
                <a:t>°C</a:t>
              </a:r>
              <a:endParaRPr lang="uk-UA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3BCAE6F-D78A-E043-3B4F-8A011B23107B}"/>
                </a:ext>
              </a:extLst>
            </p:cNvPr>
            <p:cNvSpPr txBox="1"/>
            <p:nvPr/>
          </p:nvSpPr>
          <p:spPr>
            <a:xfrm>
              <a:off x="2522396" y="5548683"/>
              <a:ext cx="790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400 </a:t>
              </a:r>
              <a:r>
                <a:rPr lang="en-US" dirty="0"/>
                <a:t>°C</a:t>
              </a:r>
              <a:endParaRPr lang="uk-UA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6EC5C36-EDBB-4084-D0BF-F9142528E067}"/>
                </a:ext>
              </a:extLst>
            </p:cNvPr>
            <p:cNvSpPr txBox="1"/>
            <p:nvPr/>
          </p:nvSpPr>
          <p:spPr>
            <a:xfrm>
              <a:off x="4122082" y="5288199"/>
              <a:ext cx="790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500 </a:t>
              </a:r>
              <a:r>
                <a:rPr lang="en-US" dirty="0"/>
                <a:t>°C</a:t>
              </a:r>
              <a:endParaRPr lang="uk-UA" dirty="0"/>
            </a:p>
          </p:txBody>
        </p:sp>
        <p:sp>
          <p:nvSpPr>
            <p:cNvPr id="22" name="Стрілка: униз 21">
              <a:extLst>
                <a:ext uri="{FF2B5EF4-FFF2-40B4-BE49-F238E27FC236}">
                  <a16:creationId xmlns:a16="http://schemas.microsoft.com/office/drawing/2014/main" id="{123BB7EC-4030-CB85-A6B5-FB94234B9B8B}"/>
                </a:ext>
              </a:extLst>
            </p:cNvPr>
            <p:cNvSpPr/>
            <p:nvPr/>
          </p:nvSpPr>
          <p:spPr>
            <a:xfrm>
              <a:off x="2805618" y="2233392"/>
              <a:ext cx="224156" cy="369332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DE1AC51-9873-9B1E-F556-7CFD59080C4E}"/>
                </a:ext>
              </a:extLst>
            </p:cNvPr>
            <p:cNvSpPr txBox="1"/>
            <p:nvPr/>
          </p:nvSpPr>
          <p:spPr>
            <a:xfrm>
              <a:off x="1920949" y="2673183"/>
              <a:ext cx="19934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r>
                <a:rPr lang="ru-RU" dirty="0"/>
                <a:t>1</a:t>
              </a:r>
              <a:r>
                <a:rPr lang="en-US" dirty="0"/>
                <a:t>0</a:t>
              </a:r>
              <a:r>
                <a:rPr lang="ru-RU" dirty="0"/>
                <a:t>-120</a:t>
              </a:r>
              <a:r>
                <a:rPr lang="en-US" dirty="0"/>
                <a:t> °C; </a:t>
              </a:r>
              <a:r>
                <a:rPr lang="uk-UA" dirty="0"/>
                <a:t>24 год.</a:t>
              </a:r>
            </a:p>
            <a:p>
              <a:pPr algn="ctr"/>
              <a:r>
                <a:rPr lang="uk-UA" dirty="0"/>
                <a:t>перемішування</a:t>
              </a:r>
            </a:p>
          </p:txBody>
        </p:sp>
        <p:sp>
          <p:nvSpPr>
            <p:cNvPr id="26" name="Стрілка: униз 25">
              <a:extLst>
                <a:ext uri="{FF2B5EF4-FFF2-40B4-BE49-F238E27FC236}">
                  <a16:creationId xmlns:a16="http://schemas.microsoft.com/office/drawing/2014/main" id="{C9116BB9-C7EE-837D-0F06-0ECB46FA6C34}"/>
                </a:ext>
              </a:extLst>
            </p:cNvPr>
            <p:cNvSpPr/>
            <p:nvPr/>
          </p:nvSpPr>
          <p:spPr>
            <a:xfrm>
              <a:off x="2805618" y="3404110"/>
              <a:ext cx="224156" cy="369332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DB2992B-C1D1-D56C-B736-EDA6C43CE5F2}"/>
                </a:ext>
              </a:extLst>
            </p:cNvPr>
            <p:cNvSpPr txBox="1"/>
            <p:nvPr/>
          </p:nvSpPr>
          <p:spPr>
            <a:xfrm>
              <a:off x="2172716" y="3939675"/>
              <a:ext cx="1489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/>
                <a:t>фільтрування</a:t>
              </a:r>
            </a:p>
          </p:txBody>
        </p:sp>
      </p:grpSp>
      <p:sp>
        <p:nvSpPr>
          <p:cNvPr id="30" name="Прямокутник: округлені кути 29">
            <a:extLst>
              <a:ext uri="{FF2B5EF4-FFF2-40B4-BE49-F238E27FC236}">
                <a16:creationId xmlns:a16="http://schemas.microsoft.com/office/drawing/2014/main" id="{63071D13-7CDF-4525-E5C5-32502A71E7B9}"/>
              </a:ext>
            </a:extLst>
          </p:cNvPr>
          <p:cNvSpPr/>
          <p:nvPr/>
        </p:nvSpPr>
        <p:spPr>
          <a:xfrm>
            <a:off x="466125" y="881885"/>
            <a:ext cx="5331124" cy="5742377"/>
          </a:xfrm>
          <a:prstGeom prst="round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Прямокутник: округлені кути 30">
            <a:extLst>
              <a:ext uri="{FF2B5EF4-FFF2-40B4-BE49-F238E27FC236}">
                <a16:creationId xmlns:a16="http://schemas.microsoft.com/office/drawing/2014/main" id="{084B8C99-4441-A466-AD7B-D63736B7DBBB}"/>
              </a:ext>
            </a:extLst>
          </p:cNvPr>
          <p:cNvSpPr/>
          <p:nvPr/>
        </p:nvSpPr>
        <p:spPr>
          <a:xfrm>
            <a:off x="6332562" y="881886"/>
            <a:ext cx="5331124" cy="5742377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Стрілка: униз 1">
            <a:extLst>
              <a:ext uri="{FF2B5EF4-FFF2-40B4-BE49-F238E27FC236}">
                <a16:creationId xmlns:a16="http://schemas.microsoft.com/office/drawing/2014/main" id="{FCD024BC-F86E-6BA1-48BB-9ACC14963C23}"/>
              </a:ext>
            </a:extLst>
          </p:cNvPr>
          <p:cNvSpPr/>
          <p:nvPr/>
        </p:nvSpPr>
        <p:spPr>
          <a:xfrm>
            <a:off x="9969624" y="5342026"/>
            <a:ext cx="224156" cy="36933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129D30-73D5-3794-52C9-1083E5AE3944}"/>
              </a:ext>
            </a:extLst>
          </p:cNvPr>
          <p:cNvSpPr txBox="1"/>
          <p:nvPr/>
        </p:nvSpPr>
        <p:spPr>
          <a:xfrm>
            <a:off x="9195617" y="5761879"/>
            <a:ext cx="2368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n/>
                <a:solidFill>
                  <a:srgbClr val="00B050"/>
                </a:solidFill>
              </a:rPr>
              <a:t>TiOF</a:t>
            </a:r>
            <a:r>
              <a:rPr lang="en-US" sz="1800" b="1" baseline="-25000" dirty="0">
                <a:ln/>
                <a:solidFill>
                  <a:srgbClr val="00B050"/>
                </a:solidFill>
              </a:rPr>
              <a:t>2 </a:t>
            </a:r>
            <a:r>
              <a:rPr lang="uk-UA" sz="1800" b="1" baseline="-25000" dirty="0">
                <a:ln/>
                <a:solidFill>
                  <a:srgbClr val="00B050"/>
                </a:solidFill>
              </a:rPr>
              <a:t>модифікований</a:t>
            </a:r>
            <a:r>
              <a:rPr lang="en-US" sz="1800" b="1" baseline="-25000" dirty="0">
                <a:ln/>
                <a:solidFill>
                  <a:srgbClr val="00B050"/>
                </a:solidFill>
              </a:rPr>
              <a:t> NaOH</a:t>
            </a:r>
            <a:r>
              <a:rPr lang="uk-UA" sz="1800" b="1" baseline="-25000" dirty="0">
                <a:ln/>
                <a:solidFill>
                  <a:srgbClr val="00B050"/>
                </a:solidFill>
              </a:rPr>
              <a:t> </a:t>
            </a:r>
            <a:endParaRPr lang="uk-UA" dirty="0"/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481C4705-A124-999B-D7E5-5712FA74C6F6}"/>
              </a:ext>
            </a:extLst>
          </p:cNvPr>
          <p:cNvSpPr txBox="1"/>
          <p:nvPr/>
        </p:nvSpPr>
        <p:spPr>
          <a:xfrm>
            <a:off x="7906000" y="5735495"/>
            <a:ext cx="730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n/>
                <a:solidFill>
                  <a:srgbClr val="FF0000"/>
                </a:solidFill>
              </a:rPr>
              <a:t>TiOF</a:t>
            </a:r>
            <a:r>
              <a:rPr lang="en-US" sz="1800" b="1" baseline="-25000" dirty="0">
                <a:ln/>
                <a:solidFill>
                  <a:srgbClr val="FF0000"/>
                </a:solidFill>
              </a:rPr>
              <a:t>2</a:t>
            </a:r>
            <a:endParaRPr lang="uk-UA" dirty="0"/>
          </a:p>
        </p:txBody>
      </p:sp>
      <p:sp>
        <p:nvSpPr>
          <p:cNvPr id="1027" name="Стрілка: униз 1026">
            <a:extLst>
              <a:ext uri="{FF2B5EF4-FFF2-40B4-BE49-F238E27FC236}">
                <a16:creationId xmlns:a16="http://schemas.microsoft.com/office/drawing/2014/main" id="{B2A6CB60-ECFF-2DCB-E33D-467CD58228E1}"/>
              </a:ext>
            </a:extLst>
          </p:cNvPr>
          <p:cNvSpPr/>
          <p:nvPr/>
        </p:nvSpPr>
        <p:spPr>
          <a:xfrm>
            <a:off x="8067732" y="5392547"/>
            <a:ext cx="224156" cy="3693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773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587FC-0F3E-6C2F-1BF2-47F33EA8B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78"/>
            <a:ext cx="10515600" cy="52339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Характеризація матеріалів - </a:t>
            </a:r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SEM</a:t>
            </a:r>
            <a:endParaRPr lang="uk-UA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9DE45925-1A99-D902-7E95-C994024A0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7DF-FA79-468F-8AEF-852BF8F293A9}" type="slidenum">
              <a:rPr lang="uk-UA" smtClean="0"/>
              <a:pPr/>
              <a:t>4</a:t>
            </a:fld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078EB8-4E8E-4B58-DEBA-94DD5CE5D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22" y="1316872"/>
            <a:ext cx="2986176" cy="22396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574EDE-A4B7-3BE3-1D10-65828806C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133" y="4307813"/>
            <a:ext cx="2953110" cy="22148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8E7EFE-AE69-7BE4-5484-2F680FEB9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831" y="4307813"/>
            <a:ext cx="2953110" cy="22148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F468EF5-BF47-99A9-663A-89DC68426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955" y="4307813"/>
            <a:ext cx="2953110" cy="22148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AED017-39FC-58B1-9187-0EAD911EBBE8}"/>
              </a:ext>
            </a:extLst>
          </p:cNvPr>
          <p:cNvSpPr txBox="1"/>
          <p:nvPr/>
        </p:nvSpPr>
        <p:spPr>
          <a:xfrm>
            <a:off x="3839613" y="639806"/>
            <a:ext cx="451277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dirty="0">
                <a:ln/>
                <a:solidFill>
                  <a:srgbClr val="00B050"/>
                </a:solidFill>
              </a:rPr>
              <a:t>TiO</a:t>
            </a:r>
            <a:r>
              <a:rPr lang="en-US" sz="2800" b="1" baseline="-25000" dirty="0">
                <a:ln/>
                <a:solidFill>
                  <a:srgbClr val="00B050"/>
                </a:solidFill>
              </a:rPr>
              <a:t>2</a:t>
            </a:r>
            <a:r>
              <a:rPr lang="uk-UA" sz="2800" b="1" baseline="-25000" dirty="0">
                <a:ln/>
                <a:solidFill>
                  <a:srgbClr val="00B050"/>
                </a:solidFill>
              </a:rPr>
              <a:t> </a:t>
            </a:r>
            <a:r>
              <a:rPr lang="uk-UA" sz="2800" b="1" dirty="0">
                <a:ln/>
                <a:solidFill>
                  <a:srgbClr val="00B050"/>
                </a:solidFill>
              </a:rPr>
              <a:t>(швидке охолодження)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E95A55-C3A7-8004-EA87-3C31D87286D8}"/>
              </a:ext>
            </a:extLst>
          </p:cNvPr>
          <p:cNvSpPr txBox="1"/>
          <p:nvPr/>
        </p:nvSpPr>
        <p:spPr>
          <a:xfrm>
            <a:off x="7763920" y="3784593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dirty="0">
                <a:ln/>
                <a:solidFill>
                  <a:srgbClr val="FF0000"/>
                </a:solidFill>
              </a:rPr>
              <a:t>TiOF</a:t>
            </a:r>
            <a:r>
              <a:rPr lang="en-US" sz="2800" b="1" baseline="-25000" dirty="0">
                <a:ln/>
                <a:solidFill>
                  <a:srgbClr val="FF0000"/>
                </a:solidFill>
              </a:rPr>
              <a:t>2</a:t>
            </a:r>
            <a:endParaRPr lang="uk-UA" sz="2800" b="1" dirty="0">
              <a:ln/>
              <a:solidFill>
                <a:srgbClr val="FF0000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5CDD5B7-1F6E-4544-7348-EF68BD3900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3150" y="1316872"/>
            <a:ext cx="2986176" cy="223963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6293BF0-C4A0-E322-3317-C4CD4FC337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4878" y="1316872"/>
            <a:ext cx="2986176" cy="223963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2A7F760-2233-6613-AE8C-075FCC35F206}"/>
              </a:ext>
            </a:extLst>
          </p:cNvPr>
          <p:cNvSpPr txBox="1"/>
          <p:nvPr/>
        </p:nvSpPr>
        <p:spPr>
          <a:xfrm>
            <a:off x="1587186" y="3784593"/>
            <a:ext cx="81464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dirty="0">
                <a:ln/>
                <a:solidFill>
                  <a:srgbClr val="00B050"/>
                </a:solidFill>
              </a:rPr>
              <a:t>TiO</a:t>
            </a:r>
            <a:r>
              <a:rPr lang="en-US" sz="2800" b="1" baseline="-25000" dirty="0">
                <a:ln/>
                <a:solidFill>
                  <a:srgbClr val="00B050"/>
                </a:solidFill>
              </a:rPr>
              <a:t>2</a:t>
            </a:r>
            <a:endParaRPr lang="uk-UA" sz="2800" b="1" dirty="0">
              <a:ln/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273AFD-5B07-CF60-99DC-71F3D557ECED}"/>
              </a:ext>
            </a:extLst>
          </p:cNvPr>
          <p:cNvSpPr txBox="1"/>
          <p:nvPr/>
        </p:nvSpPr>
        <p:spPr>
          <a:xfrm>
            <a:off x="2680464" y="3019519"/>
            <a:ext cx="7906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dirty="0"/>
              <a:t>110 °С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94DF8F-F5EC-FB7D-113E-4A37CF26563A}"/>
              </a:ext>
            </a:extLst>
          </p:cNvPr>
          <p:cNvSpPr txBox="1"/>
          <p:nvPr/>
        </p:nvSpPr>
        <p:spPr>
          <a:xfrm>
            <a:off x="6643903" y="3019519"/>
            <a:ext cx="7906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dirty="0"/>
              <a:t>400 °С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E040D6-64AA-0BF2-D60A-DBCD29A6AE86}"/>
              </a:ext>
            </a:extLst>
          </p:cNvPr>
          <p:cNvSpPr txBox="1"/>
          <p:nvPr/>
        </p:nvSpPr>
        <p:spPr>
          <a:xfrm>
            <a:off x="10563199" y="3022603"/>
            <a:ext cx="7906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dirty="0"/>
              <a:t>500 °С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7A98CC-F042-ACBE-7812-7583C9CF3F58}"/>
              </a:ext>
            </a:extLst>
          </p:cNvPr>
          <p:cNvSpPr txBox="1"/>
          <p:nvPr/>
        </p:nvSpPr>
        <p:spPr>
          <a:xfrm>
            <a:off x="2635433" y="5974108"/>
            <a:ext cx="7906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dirty="0"/>
              <a:t>400 °С</a:t>
            </a:r>
          </a:p>
        </p:txBody>
      </p:sp>
    </p:spTree>
    <p:extLst>
      <p:ext uri="{BB962C8B-B14F-4D97-AF65-F5344CB8AC3E}">
        <p14:creationId xmlns:p14="http://schemas.microsoft.com/office/powerpoint/2010/main" val="1656218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E3B09B93-94E1-0881-E1D9-FF1FCBAF0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7DF-FA79-468F-8AEF-852BF8F293A9}" type="slidenum">
              <a:rPr lang="uk-UA" smtClean="0"/>
              <a:pPr/>
              <a:t>5</a:t>
            </a:fld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66D7FF-39CB-F732-1DAC-73B5065D2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00847"/>
            <a:ext cx="4991781" cy="289747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055F3BB-CF73-267B-216F-0EAAFFB1C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78"/>
            <a:ext cx="10515600" cy="52339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Характеризація матеріалів - </a:t>
            </a:r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XRD</a:t>
            </a:r>
            <a:endParaRPr lang="uk-UA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24BE21-3E14-AD31-26AD-91A2CF68A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019" y="800847"/>
            <a:ext cx="4991781" cy="28974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92A0EB-18D4-2403-638B-C16C40437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830" y="3781381"/>
            <a:ext cx="4928339" cy="28940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2E78D1-276B-8A85-AB8C-2A928C95617E}"/>
              </a:ext>
            </a:extLst>
          </p:cNvPr>
          <p:cNvSpPr txBox="1"/>
          <p:nvPr/>
        </p:nvSpPr>
        <p:spPr>
          <a:xfrm>
            <a:off x="4910099" y="3244334"/>
            <a:ext cx="7906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dirty="0"/>
              <a:t>110 °С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EAE6EA-EB5F-C51E-5D20-47FE7601CA5C}"/>
              </a:ext>
            </a:extLst>
          </p:cNvPr>
          <p:cNvSpPr txBox="1"/>
          <p:nvPr/>
        </p:nvSpPr>
        <p:spPr>
          <a:xfrm>
            <a:off x="10425099" y="3244334"/>
            <a:ext cx="7906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dirty="0"/>
              <a:t>400 °С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CAA82B-E670-E0A5-E7B7-EC43A216F2C2}"/>
              </a:ext>
            </a:extLst>
          </p:cNvPr>
          <p:cNvSpPr txBox="1"/>
          <p:nvPr/>
        </p:nvSpPr>
        <p:spPr>
          <a:xfrm>
            <a:off x="7670530" y="6187834"/>
            <a:ext cx="7906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dirty="0"/>
              <a:t>500 °С</a:t>
            </a:r>
          </a:p>
        </p:txBody>
      </p:sp>
    </p:spTree>
    <p:extLst>
      <p:ext uri="{BB962C8B-B14F-4D97-AF65-F5344CB8AC3E}">
        <p14:creationId xmlns:p14="http://schemas.microsoft.com/office/powerpoint/2010/main" val="416954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922B32D0-0216-48C7-C507-616FA4B0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7DF-FA79-468F-8AEF-852BF8F293A9}" type="slidenum">
              <a:rPr lang="uk-UA" smtClean="0"/>
              <a:pPr/>
              <a:t>6</a:t>
            </a:fld>
            <a:endParaRPr lang="uk-UA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71B6C52-BBB7-2CE9-FA43-29028C20C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78"/>
            <a:ext cx="10515600" cy="52339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Фотокаталітичне розкладання </a:t>
            </a:r>
            <a:r>
              <a:rPr lang="uk-UA" sz="36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хлорамфеніколу</a:t>
            </a:r>
            <a:endParaRPr lang="uk-UA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0" name="Діаграма 9">
            <a:extLst>
              <a:ext uri="{FF2B5EF4-FFF2-40B4-BE49-F238E27FC236}">
                <a16:creationId xmlns:a16="http://schemas.microsoft.com/office/drawing/2014/main" id="{DE253971-124C-C905-2A3A-FF96217E8E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8825806"/>
              </p:ext>
            </p:extLst>
          </p:nvPr>
        </p:nvGraphicFramePr>
        <p:xfrm>
          <a:off x="444739" y="969832"/>
          <a:ext cx="5024408" cy="3636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890BFC3-D781-B206-5FBD-BACC4A86854E}"/>
              </a:ext>
            </a:extLst>
          </p:cNvPr>
          <p:cNvSpPr txBox="1"/>
          <p:nvPr/>
        </p:nvSpPr>
        <p:spPr>
          <a:xfrm>
            <a:off x="5016698" y="600500"/>
            <a:ext cx="215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r>
              <a:rPr lang="uk-UA" dirty="0"/>
              <a:t> = 254 нм</a:t>
            </a:r>
            <a:r>
              <a:rPr lang="en-US" dirty="0"/>
              <a:t>; t – 2 </a:t>
            </a:r>
            <a:r>
              <a:rPr lang="ru-RU" dirty="0"/>
              <a:t>год.</a:t>
            </a:r>
            <a:endParaRPr lang="uk-UA" dirty="0"/>
          </a:p>
        </p:txBody>
      </p:sp>
      <p:graphicFrame>
        <p:nvGraphicFramePr>
          <p:cNvPr id="12" name="Діаграма 11">
            <a:extLst>
              <a:ext uri="{FF2B5EF4-FFF2-40B4-BE49-F238E27FC236}">
                <a16:creationId xmlns:a16="http://schemas.microsoft.com/office/drawing/2014/main" id="{F9BF875F-D87E-4972-1191-4914DF7859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2812487"/>
              </p:ext>
            </p:extLst>
          </p:nvPr>
        </p:nvGraphicFramePr>
        <p:xfrm>
          <a:off x="6722853" y="969831"/>
          <a:ext cx="5024408" cy="3636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F5AD271-145C-5ACD-BBB3-B5F362D16420}"/>
              </a:ext>
            </a:extLst>
          </p:cNvPr>
          <p:cNvSpPr txBox="1"/>
          <p:nvPr/>
        </p:nvSpPr>
        <p:spPr>
          <a:xfrm>
            <a:off x="187626" y="4934061"/>
            <a:ext cx="61204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14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Х4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TiO</a:t>
            </a:r>
            <a:r>
              <a:rPr lang="uk-UA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10М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NaOH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різке охолодження. Прожарювання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400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°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4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Х5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TiO</a:t>
            </a:r>
            <a:r>
              <a:rPr lang="uk-UA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10М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NaOH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різке охолодження. Прожарювання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500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°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en-US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K4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TiO</a:t>
            </a:r>
            <a:r>
              <a:rPr lang="uk-UA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KOH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повільне охолодження. Прожарювання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400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°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K5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TiO</a:t>
            </a:r>
            <a:r>
              <a:rPr lang="uk-UA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KOH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повільне охолодження. Прожарювання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500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°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D8BE48-BF2D-4A26-E037-59B7E3BCB5AA}"/>
              </a:ext>
            </a:extLst>
          </p:cNvPr>
          <p:cNvSpPr txBox="1"/>
          <p:nvPr/>
        </p:nvSpPr>
        <p:spPr>
          <a:xfrm>
            <a:off x="6784916" y="4934061"/>
            <a:ext cx="49623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S0.5</a:t>
            </a:r>
            <a:r>
              <a:rPr lang="uk-UA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Етанол + ТВОТ+  НF + 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400" kern="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uk-UA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-</a:t>
            </a:r>
            <a:r>
              <a:rPr lang="uk-UA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1,5 год; висушування -100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° </a:t>
            </a:r>
            <a:r>
              <a:rPr lang="uk-UA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С, 0,5 год.</a:t>
            </a:r>
          </a:p>
          <a:p>
            <a:r>
              <a:rPr lang="en-US" sz="1400" b="1" kern="0" dirty="0">
                <a:solidFill>
                  <a:srgbClr val="FFC000"/>
                </a:solidFill>
                <a:latin typeface="Times New Roman" panose="02020603050405020304" pitchFamily="18" charset="0"/>
              </a:rPr>
              <a:t>OH 2.0 </a:t>
            </a:r>
            <a:r>
              <a:rPr lang="en-US" sz="1400" kern="0" dirty="0">
                <a:latin typeface="Times New Roman" panose="02020603050405020304" pitchFamily="18" charset="0"/>
              </a:rPr>
              <a:t>- </a:t>
            </a:r>
            <a:r>
              <a:rPr lang="uk-UA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Етанол + ТВОТ+  НF + 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400" kern="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uk-UA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 -</a:t>
            </a:r>
            <a:r>
              <a:rPr lang="uk-UA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1,5 год; </a:t>
            </a:r>
            <a:endParaRPr lang="en-US" sz="14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висушування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100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° </a:t>
            </a:r>
            <a:r>
              <a:rPr lang="uk-UA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С, 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год.</a:t>
            </a:r>
            <a:r>
              <a:rPr lang="en-US" sz="1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4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диспергування</a:t>
            </a:r>
            <a:r>
              <a:rPr lang="ru-RU" sz="1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5 М </a:t>
            </a:r>
            <a:r>
              <a:rPr lang="en-US" sz="1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NaOH</a:t>
            </a:r>
            <a:endParaRPr lang="uk-UA" sz="14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058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12C8709D-E68E-7BDF-1047-A1D1258C3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7DF-FA79-468F-8AEF-852BF8F293A9}" type="slidenum">
              <a:rPr lang="uk-UA" smtClean="0"/>
              <a:pPr/>
              <a:t>7</a:t>
            </a:fld>
            <a:endParaRPr lang="uk-UA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3285931-FDDD-06E0-00FC-79CC1F17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473"/>
            <a:ext cx="10515600" cy="51977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Продукти розкладання </a:t>
            </a:r>
            <a:r>
              <a:rPr lang="uk-UA" sz="36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хлорамфеніколу</a:t>
            </a:r>
            <a:endParaRPr lang="uk-UA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978B0A-49FF-1545-82C2-8D0D7844C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697" y="2080481"/>
            <a:ext cx="5238750" cy="33813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FF8863-50D3-4025-8ED2-F13679A95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0251"/>
            <a:ext cx="6260414" cy="608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92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C457F3AD-E945-AEDD-742B-D1C0166CA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7DF-FA79-468F-8AEF-852BF8F293A9}" type="slidenum">
              <a:rPr lang="uk-UA" smtClean="0"/>
              <a:pPr/>
              <a:t>8</a:t>
            </a:fld>
            <a:endParaRPr lang="uk-UA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432AF4A-9A85-5641-A96A-9CF0A0570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78"/>
            <a:ext cx="10515600" cy="85169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Фотокаталітичне розкладання поліциклічних ароматичних вуглеводнів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127EAAC-AAE3-C494-9C60-E5A30322B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24898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CB7BFB9-F989-ED51-E6ED-E1DFD698694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94764" y="2424846"/>
            <a:ext cx="155185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EFA0CDF2-FC8D-B027-E97D-A88D091DA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764" y="36911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4BA9BC8-3D53-663B-C762-64CB5EE51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84" y="957446"/>
            <a:ext cx="9384632" cy="553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38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5FA5ED5D-C322-17A4-685A-704AC7F5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7DF-FA79-468F-8AEF-852BF8F293A9}" type="slidenum">
              <a:rPr lang="uk-UA" smtClean="0"/>
              <a:pPr/>
              <a:t>9</a:t>
            </a:fld>
            <a:endParaRPr lang="uk-UA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32772D8-B585-1937-0A24-339BE03CA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78"/>
            <a:ext cx="10515600" cy="85169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Фотокаталітичне розкладання поліциклічних ароматичних вуглеводнів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60FB67-AA74-D84B-18CB-264E334E34DB}"/>
              </a:ext>
            </a:extLst>
          </p:cNvPr>
          <p:cNvSpPr txBox="1"/>
          <p:nvPr/>
        </p:nvSpPr>
        <p:spPr>
          <a:xfrm>
            <a:off x="5016698" y="904568"/>
            <a:ext cx="215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r>
              <a:rPr lang="uk-UA" dirty="0"/>
              <a:t> = 254 нм</a:t>
            </a:r>
            <a:r>
              <a:rPr lang="en-US" dirty="0"/>
              <a:t>; t – 2 </a:t>
            </a:r>
            <a:r>
              <a:rPr lang="ru-RU" dirty="0"/>
              <a:t>год.</a:t>
            </a:r>
            <a:endParaRPr lang="uk-UA" dirty="0"/>
          </a:p>
        </p:txBody>
      </p:sp>
      <p:graphicFrame>
        <p:nvGraphicFramePr>
          <p:cNvPr id="6" name="Діаграма 5">
            <a:extLst>
              <a:ext uri="{FF2B5EF4-FFF2-40B4-BE49-F238E27FC236}">
                <a16:creationId xmlns:a16="http://schemas.microsoft.com/office/drawing/2014/main" id="{5029DD23-91CF-50FC-6142-5E14319509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3016534"/>
              </p:ext>
            </p:extLst>
          </p:nvPr>
        </p:nvGraphicFramePr>
        <p:xfrm>
          <a:off x="609600" y="1389530"/>
          <a:ext cx="11257935" cy="4667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84282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558</Words>
  <Application>Microsoft Office PowerPoint</Application>
  <PresentationFormat>Широкий екран</PresentationFormat>
  <Paragraphs>96</Paragraphs>
  <Slides>14</Slides>
  <Notes>2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MS Shell Dlg</vt:lpstr>
      <vt:lpstr>Symbol</vt:lpstr>
      <vt:lpstr>Times New Roman</vt:lpstr>
      <vt:lpstr>Тема Office</vt:lpstr>
      <vt:lpstr>CS ChemDraw Drawing</vt:lpstr>
      <vt:lpstr>Звіт  за перший рік навчання в аспірантурі 2022-2023</vt:lpstr>
      <vt:lpstr>Фотокаталітичне розкладання деяких органічних ксенобіотиків у водних розчинах на оксидних наноматеріалах</vt:lpstr>
      <vt:lpstr>Синтез зразків TiO2 та TiOF2</vt:lpstr>
      <vt:lpstr>Характеризація матеріалів - SEM</vt:lpstr>
      <vt:lpstr>Характеризація матеріалів - XRD</vt:lpstr>
      <vt:lpstr>Фотокаталітичне розкладання хлорамфеніколу</vt:lpstr>
      <vt:lpstr>Продукти розкладання хлорамфеніколу</vt:lpstr>
      <vt:lpstr>Фотокаталітичне розкладання поліциклічних ароматичних вуглеводнів</vt:lpstr>
      <vt:lpstr>Фотокаталітичне розкладання поліциклічних ароматичних вуглеводнів</vt:lpstr>
      <vt:lpstr>Адсорбція поліциклічних ароматичних вуглеводнів </vt:lpstr>
      <vt:lpstr>Фотокаталітичне розкладання поліциклічних ароматичних вуглеводнів</vt:lpstr>
      <vt:lpstr>Продукти розкладання поліциклічних ароматичних вуглеводнів</vt:lpstr>
      <vt:lpstr>Виконання плану робіт на 1 рік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 за перший рік навчання на аспірантурі 2022-2023</dc:title>
  <dc:creator>Костянтин Бєліков</dc:creator>
  <cp:lastModifiedBy>User</cp:lastModifiedBy>
  <cp:revision>33</cp:revision>
  <cp:lastPrinted>2023-10-23T13:33:12Z</cp:lastPrinted>
  <dcterms:created xsi:type="dcterms:W3CDTF">2023-10-19T08:48:05Z</dcterms:created>
  <dcterms:modified xsi:type="dcterms:W3CDTF">2023-10-25T10:15:44Z</dcterms:modified>
</cp:coreProperties>
</file>